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1" r:id="rId1"/>
    <p:sldMasterId id="2147484285" r:id="rId2"/>
  </p:sldMasterIdLst>
  <p:sldIdLst>
    <p:sldId id="256" r:id="rId3"/>
    <p:sldId id="270" r:id="rId4"/>
    <p:sldId id="257" r:id="rId5"/>
    <p:sldId id="258" r:id="rId6"/>
    <p:sldId id="271" r:id="rId7"/>
    <p:sldId id="259" r:id="rId8"/>
    <p:sldId id="277" r:id="rId9"/>
    <p:sldId id="260" r:id="rId10"/>
    <p:sldId id="261" r:id="rId11"/>
    <p:sldId id="274" r:id="rId12"/>
    <p:sldId id="275" r:id="rId13"/>
    <p:sldId id="263" r:id="rId14"/>
    <p:sldId id="272" r:id="rId15"/>
    <p:sldId id="264" r:id="rId16"/>
    <p:sldId id="266" r:id="rId17"/>
    <p:sldId id="267" r:id="rId18"/>
    <p:sldId id="278"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105" d="100"/>
          <a:sy n="105" d="100"/>
        </p:scale>
        <p:origin x="216"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r>
              <a:rPr lang="en-US"/>
              <a:t>www.themegallery.com</a:t>
            </a:r>
          </a:p>
        </p:txBody>
      </p:sp>
      <p:sp>
        <p:nvSpPr>
          <p:cNvPr id="5" name="Footer Placeholder 4"/>
          <p:cNvSpPr>
            <a:spLocks noGrp="1"/>
          </p:cNvSpPr>
          <p:nvPr>
            <p:ph type="ftr" sz="quarter" idx="11"/>
          </p:nvPr>
        </p:nvSpPr>
        <p:spPr/>
        <p:txBody>
          <a:bodyPr/>
          <a:lstStyle/>
          <a:p>
            <a:r>
              <a:rPr lang="en-US"/>
              <a:t>Company Logo</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A856685-B802-489B-A11C-A746689F29EA}"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C3C5-086D-41BC-6044-C139548312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79A4D1C0-D9E3-74DF-80C1-8A31737ABD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8AADDD0C-15DC-E228-DFFE-14EE301D6B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553F2-745F-1DA7-8600-92E7308F17FF}"/>
              </a:ext>
            </a:extLst>
          </p:cNvPr>
          <p:cNvSpPr>
            <a:spLocks noGrp="1"/>
          </p:cNvSpPr>
          <p:nvPr>
            <p:ph type="dt" sz="half" idx="10"/>
          </p:nvPr>
        </p:nvSpPr>
        <p:spPr/>
        <p:txBody>
          <a:bodyPr/>
          <a:lstStyle/>
          <a:p>
            <a:fld id="{147E2274-C008-443C-8F48-0DBD3B4BEBBB}" type="datetimeFigureOut">
              <a:rPr lang="en-US" smtClean="0"/>
              <a:t>4/10/23</a:t>
            </a:fld>
            <a:endParaRPr lang="en-US"/>
          </a:p>
        </p:txBody>
      </p:sp>
      <p:sp>
        <p:nvSpPr>
          <p:cNvPr id="6" name="Footer Placeholder 5">
            <a:extLst>
              <a:ext uri="{FF2B5EF4-FFF2-40B4-BE49-F238E27FC236}">
                <a16:creationId xmlns:a16="http://schemas.microsoft.com/office/drawing/2014/main" id="{47AA1BC5-4BC9-8463-910D-D6C520DC7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7DA6B-5E0E-B973-DFAC-A987A62FA868}"/>
              </a:ext>
            </a:extLst>
          </p:cNvPr>
          <p:cNvSpPr>
            <a:spLocks noGrp="1"/>
          </p:cNvSpPr>
          <p:nvPr>
            <p:ph type="sldNum" sz="quarter" idx="12"/>
          </p:nvPr>
        </p:nvSpPr>
        <p:spPr/>
        <p:txBody>
          <a:bodyPr/>
          <a:lstStyle/>
          <a:p>
            <a:fld id="{522ACCFB-7FA2-40DA-8A3D-AD0A26F57B80}" type="slidenum">
              <a:rPr lang="en-US" smtClean="0"/>
              <a:t>‹#›</a:t>
            </a:fld>
            <a:endParaRPr lang="en-US"/>
          </a:p>
        </p:txBody>
      </p:sp>
    </p:spTree>
    <p:extLst>
      <p:ext uri="{BB962C8B-B14F-4D97-AF65-F5344CB8AC3E}">
        <p14:creationId xmlns:p14="http://schemas.microsoft.com/office/powerpoint/2010/main" val="92059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08B4-7B50-9015-3E86-885E963D9BA4}"/>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3CC15D5A-C82B-607A-2687-722F61F19F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BE3657CB-9D9F-9D40-B9E4-042BC89B27A0}"/>
              </a:ext>
            </a:extLst>
          </p:cNvPr>
          <p:cNvSpPr>
            <a:spLocks noGrp="1"/>
          </p:cNvSpPr>
          <p:nvPr>
            <p:ph type="dt" sz="half" idx="10"/>
          </p:nvPr>
        </p:nvSpPr>
        <p:spPr/>
        <p:txBody>
          <a:bodyPr/>
          <a:lstStyle/>
          <a:p>
            <a:fld id="{147E2274-C008-443C-8F48-0DBD3B4BEBBB}" type="datetimeFigureOut">
              <a:rPr lang="en-US" smtClean="0"/>
              <a:t>4/10/23</a:t>
            </a:fld>
            <a:endParaRPr lang="en-US"/>
          </a:p>
        </p:txBody>
      </p:sp>
      <p:sp>
        <p:nvSpPr>
          <p:cNvPr id="5" name="Footer Placeholder 4">
            <a:extLst>
              <a:ext uri="{FF2B5EF4-FFF2-40B4-BE49-F238E27FC236}">
                <a16:creationId xmlns:a16="http://schemas.microsoft.com/office/drawing/2014/main" id="{B40C42E5-9A24-766B-341B-49A415BC0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B08C6-4FA5-CD83-8D4B-4E2256A9E7CD}"/>
              </a:ext>
            </a:extLst>
          </p:cNvPr>
          <p:cNvSpPr>
            <a:spLocks noGrp="1"/>
          </p:cNvSpPr>
          <p:nvPr>
            <p:ph type="sldNum" sz="quarter" idx="12"/>
          </p:nvPr>
        </p:nvSpPr>
        <p:spPr/>
        <p:txBody>
          <a:bodyPr/>
          <a:lstStyle/>
          <a:p>
            <a:fld id="{522ACCFB-7FA2-40DA-8A3D-AD0A26F57B80}" type="slidenum">
              <a:rPr lang="en-US" smtClean="0"/>
              <a:t>‹#›</a:t>
            </a:fld>
            <a:endParaRPr lang="en-US"/>
          </a:p>
        </p:txBody>
      </p:sp>
    </p:spTree>
    <p:extLst>
      <p:ext uri="{BB962C8B-B14F-4D97-AF65-F5344CB8AC3E}">
        <p14:creationId xmlns:p14="http://schemas.microsoft.com/office/powerpoint/2010/main" val="213075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D0C6D-AAAA-71B5-BA25-94F0CF1240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6DD43675-9109-E6C6-6997-A8DDFF31DA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195DA0DC-2FB5-FF08-5EF9-830CE0CD9EB7}"/>
              </a:ext>
            </a:extLst>
          </p:cNvPr>
          <p:cNvSpPr>
            <a:spLocks noGrp="1"/>
          </p:cNvSpPr>
          <p:nvPr>
            <p:ph type="dt" sz="half" idx="10"/>
          </p:nvPr>
        </p:nvSpPr>
        <p:spPr/>
        <p:txBody>
          <a:bodyPr/>
          <a:lstStyle/>
          <a:p>
            <a:fld id="{147E2274-C008-443C-8F48-0DBD3B4BEBBB}" type="datetimeFigureOut">
              <a:rPr lang="en-US" smtClean="0"/>
              <a:t>4/10/23</a:t>
            </a:fld>
            <a:endParaRPr lang="en-US"/>
          </a:p>
        </p:txBody>
      </p:sp>
      <p:sp>
        <p:nvSpPr>
          <p:cNvPr id="5" name="Footer Placeholder 4">
            <a:extLst>
              <a:ext uri="{FF2B5EF4-FFF2-40B4-BE49-F238E27FC236}">
                <a16:creationId xmlns:a16="http://schemas.microsoft.com/office/drawing/2014/main" id="{F3524E16-A8C7-0EA4-AF8E-8EE8027D4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EC52C-7516-C9CD-A971-1DB4B57DCE69}"/>
              </a:ext>
            </a:extLst>
          </p:cNvPr>
          <p:cNvSpPr>
            <a:spLocks noGrp="1"/>
          </p:cNvSpPr>
          <p:nvPr>
            <p:ph type="sldNum" sz="quarter" idx="12"/>
          </p:nvPr>
        </p:nvSpPr>
        <p:spPr/>
        <p:txBody>
          <a:bodyPr/>
          <a:lstStyle/>
          <a:p>
            <a:fld id="{522ACCFB-7FA2-40DA-8A3D-AD0A26F57B80}" type="slidenum">
              <a:rPr lang="en-US" smtClean="0"/>
              <a:t>‹#›</a:t>
            </a:fld>
            <a:endParaRPr lang="en-US"/>
          </a:p>
        </p:txBody>
      </p:sp>
    </p:spTree>
    <p:extLst>
      <p:ext uri="{BB962C8B-B14F-4D97-AF65-F5344CB8AC3E}">
        <p14:creationId xmlns:p14="http://schemas.microsoft.com/office/powerpoint/2010/main" val="294926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0371E-7262-8E49-30E6-4405A3155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C370B3BC-760B-922E-E500-AC78975D14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C90F56A8-68B8-EA21-711C-C6275F6D9CBA}"/>
              </a:ext>
            </a:extLst>
          </p:cNvPr>
          <p:cNvSpPr>
            <a:spLocks noGrp="1"/>
          </p:cNvSpPr>
          <p:nvPr>
            <p:ph type="dt" sz="half" idx="10"/>
          </p:nvPr>
        </p:nvSpPr>
        <p:spPr/>
        <p:txBody>
          <a:bodyPr/>
          <a:lstStyle/>
          <a:p>
            <a:fld id="{147E2274-C008-443C-8F48-0DBD3B4BEBBB}" type="datetimeFigureOut">
              <a:rPr lang="en-US" smtClean="0"/>
              <a:t>4/10/23</a:t>
            </a:fld>
            <a:endParaRPr lang="en-US"/>
          </a:p>
        </p:txBody>
      </p:sp>
      <p:sp>
        <p:nvSpPr>
          <p:cNvPr id="5" name="Footer Placeholder 4">
            <a:extLst>
              <a:ext uri="{FF2B5EF4-FFF2-40B4-BE49-F238E27FC236}">
                <a16:creationId xmlns:a16="http://schemas.microsoft.com/office/drawing/2014/main" id="{5132A14D-3477-4EF8-16F6-982287883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F328B-BE9C-A9B0-AA60-33C25E8AADB0}"/>
              </a:ext>
            </a:extLst>
          </p:cNvPr>
          <p:cNvSpPr>
            <a:spLocks noGrp="1"/>
          </p:cNvSpPr>
          <p:nvPr>
            <p:ph type="sldNum" sz="quarter" idx="12"/>
          </p:nvPr>
        </p:nvSpPr>
        <p:spPr/>
        <p:txBody>
          <a:bodyPr/>
          <a:lstStyle/>
          <a:p>
            <a:fld id="{522ACCFB-7FA2-40DA-8A3D-AD0A26F57B80}" type="slidenum">
              <a:rPr lang="en-US" smtClean="0"/>
              <a:t>‹#›</a:t>
            </a:fld>
            <a:endParaRPr lang="en-US"/>
          </a:p>
        </p:txBody>
      </p:sp>
    </p:spTree>
    <p:extLst>
      <p:ext uri="{BB962C8B-B14F-4D97-AF65-F5344CB8AC3E}">
        <p14:creationId xmlns:p14="http://schemas.microsoft.com/office/powerpoint/2010/main" val="121507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C60F5-52E3-BBE6-AAD2-88EF81F74D4F}"/>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3FA3AA29-AE96-D635-F614-92CBEBC738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23E73A69-01F1-EA71-45BF-9E3F8AE7A1D9}"/>
              </a:ext>
            </a:extLst>
          </p:cNvPr>
          <p:cNvSpPr>
            <a:spLocks noGrp="1"/>
          </p:cNvSpPr>
          <p:nvPr>
            <p:ph type="dt" sz="half" idx="10"/>
          </p:nvPr>
        </p:nvSpPr>
        <p:spPr/>
        <p:txBody>
          <a:bodyPr/>
          <a:lstStyle/>
          <a:p>
            <a:fld id="{147E2274-C008-443C-8F48-0DBD3B4BEBBB}" type="datetimeFigureOut">
              <a:rPr lang="en-US" smtClean="0"/>
              <a:t>4/10/23</a:t>
            </a:fld>
            <a:endParaRPr lang="en-US"/>
          </a:p>
        </p:txBody>
      </p:sp>
      <p:sp>
        <p:nvSpPr>
          <p:cNvPr id="5" name="Footer Placeholder 4">
            <a:extLst>
              <a:ext uri="{FF2B5EF4-FFF2-40B4-BE49-F238E27FC236}">
                <a16:creationId xmlns:a16="http://schemas.microsoft.com/office/drawing/2014/main" id="{0CF61D92-8A9E-F839-B3AF-799C46411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9C90D-805F-A10D-C829-D6777CCF1786}"/>
              </a:ext>
            </a:extLst>
          </p:cNvPr>
          <p:cNvSpPr>
            <a:spLocks noGrp="1"/>
          </p:cNvSpPr>
          <p:nvPr>
            <p:ph type="sldNum" sz="quarter" idx="12"/>
          </p:nvPr>
        </p:nvSpPr>
        <p:spPr/>
        <p:txBody>
          <a:bodyPr/>
          <a:lstStyle/>
          <a:p>
            <a:fld id="{522ACCFB-7FA2-40DA-8A3D-AD0A26F57B80}" type="slidenum">
              <a:rPr lang="en-US" smtClean="0"/>
              <a:t>‹#›</a:t>
            </a:fld>
            <a:endParaRPr lang="en-US"/>
          </a:p>
        </p:txBody>
      </p:sp>
    </p:spTree>
    <p:extLst>
      <p:ext uri="{BB962C8B-B14F-4D97-AF65-F5344CB8AC3E}">
        <p14:creationId xmlns:p14="http://schemas.microsoft.com/office/powerpoint/2010/main" val="151549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732A-FF14-6402-A674-F2818E2C24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EAA6A856-DAF0-A910-EC47-41F28C877E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FA10CF-4774-A51F-7E57-5A18A7D2C69E}"/>
              </a:ext>
            </a:extLst>
          </p:cNvPr>
          <p:cNvSpPr>
            <a:spLocks noGrp="1"/>
          </p:cNvSpPr>
          <p:nvPr>
            <p:ph type="dt" sz="half" idx="10"/>
          </p:nvPr>
        </p:nvSpPr>
        <p:spPr/>
        <p:txBody>
          <a:bodyPr/>
          <a:lstStyle/>
          <a:p>
            <a:fld id="{147E2274-C008-443C-8F48-0DBD3B4BEBBB}" type="datetimeFigureOut">
              <a:rPr lang="en-US" smtClean="0"/>
              <a:t>4/10/23</a:t>
            </a:fld>
            <a:endParaRPr lang="en-US"/>
          </a:p>
        </p:txBody>
      </p:sp>
      <p:sp>
        <p:nvSpPr>
          <p:cNvPr id="5" name="Footer Placeholder 4">
            <a:extLst>
              <a:ext uri="{FF2B5EF4-FFF2-40B4-BE49-F238E27FC236}">
                <a16:creationId xmlns:a16="http://schemas.microsoft.com/office/drawing/2014/main" id="{C52BB892-FEFD-FAAD-9DD5-5867C60F28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E3761-8BFE-86B1-C4A5-98B6FB298B5E}"/>
              </a:ext>
            </a:extLst>
          </p:cNvPr>
          <p:cNvSpPr>
            <a:spLocks noGrp="1"/>
          </p:cNvSpPr>
          <p:nvPr>
            <p:ph type="sldNum" sz="quarter" idx="12"/>
          </p:nvPr>
        </p:nvSpPr>
        <p:spPr/>
        <p:txBody>
          <a:bodyPr/>
          <a:lstStyle/>
          <a:p>
            <a:fld id="{522ACCFB-7FA2-40DA-8A3D-AD0A26F57B80}" type="slidenum">
              <a:rPr lang="en-US" smtClean="0"/>
              <a:t>‹#›</a:t>
            </a:fld>
            <a:endParaRPr lang="en-US"/>
          </a:p>
        </p:txBody>
      </p:sp>
    </p:spTree>
    <p:extLst>
      <p:ext uri="{BB962C8B-B14F-4D97-AF65-F5344CB8AC3E}">
        <p14:creationId xmlns:p14="http://schemas.microsoft.com/office/powerpoint/2010/main" val="146781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2BEB-76DC-ABC9-480C-E47308FEA8F7}"/>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F56B7959-8EB6-775B-45A3-5EA6628E04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BC2336A7-0532-392D-3997-4459383059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492BD870-1C41-BC7C-2B24-1A399F56F881}"/>
              </a:ext>
            </a:extLst>
          </p:cNvPr>
          <p:cNvSpPr>
            <a:spLocks noGrp="1"/>
          </p:cNvSpPr>
          <p:nvPr>
            <p:ph type="dt" sz="half" idx="10"/>
          </p:nvPr>
        </p:nvSpPr>
        <p:spPr/>
        <p:txBody>
          <a:bodyPr/>
          <a:lstStyle/>
          <a:p>
            <a:fld id="{147E2274-C008-443C-8F48-0DBD3B4BEBBB}" type="datetimeFigureOut">
              <a:rPr lang="en-US" smtClean="0"/>
              <a:t>4/10/23</a:t>
            </a:fld>
            <a:endParaRPr lang="en-US"/>
          </a:p>
        </p:txBody>
      </p:sp>
      <p:sp>
        <p:nvSpPr>
          <p:cNvPr id="6" name="Footer Placeholder 5">
            <a:extLst>
              <a:ext uri="{FF2B5EF4-FFF2-40B4-BE49-F238E27FC236}">
                <a16:creationId xmlns:a16="http://schemas.microsoft.com/office/drawing/2014/main" id="{8BC7D8F2-587E-F602-4038-9DA9A48C6B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A1DEE2-1840-19C0-FE22-F57B4EE8604B}"/>
              </a:ext>
            </a:extLst>
          </p:cNvPr>
          <p:cNvSpPr>
            <a:spLocks noGrp="1"/>
          </p:cNvSpPr>
          <p:nvPr>
            <p:ph type="sldNum" sz="quarter" idx="12"/>
          </p:nvPr>
        </p:nvSpPr>
        <p:spPr/>
        <p:txBody>
          <a:bodyPr/>
          <a:lstStyle/>
          <a:p>
            <a:fld id="{522ACCFB-7FA2-40DA-8A3D-AD0A26F57B80}" type="slidenum">
              <a:rPr lang="en-US" smtClean="0"/>
              <a:t>‹#›</a:t>
            </a:fld>
            <a:endParaRPr lang="en-US"/>
          </a:p>
        </p:txBody>
      </p:sp>
    </p:spTree>
    <p:extLst>
      <p:ext uri="{BB962C8B-B14F-4D97-AF65-F5344CB8AC3E}">
        <p14:creationId xmlns:p14="http://schemas.microsoft.com/office/powerpoint/2010/main" val="658097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9F6E2-7683-5B22-A94D-139BC428A6CA}"/>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B31F8708-6B65-EBBC-A5B5-3201DA69EB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9F7FBF-F1D1-5609-11F6-D05D808F42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2480D3FA-F69A-F01D-FE9B-6BAB89B8C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2D3040-0918-1248-474C-8034F837D5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901FEE32-EB57-6770-9F52-B0E57E9216D6}"/>
              </a:ext>
            </a:extLst>
          </p:cNvPr>
          <p:cNvSpPr>
            <a:spLocks noGrp="1"/>
          </p:cNvSpPr>
          <p:nvPr>
            <p:ph type="dt" sz="half" idx="10"/>
          </p:nvPr>
        </p:nvSpPr>
        <p:spPr/>
        <p:txBody>
          <a:bodyPr/>
          <a:lstStyle/>
          <a:p>
            <a:fld id="{147E2274-C008-443C-8F48-0DBD3B4BEBBB}" type="datetimeFigureOut">
              <a:rPr lang="en-US" smtClean="0"/>
              <a:t>4/10/23</a:t>
            </a:fld>
            <a:endParaRPr lang="en-US"/>
          </a:p>
        </p:txBody>
      </p:sp>
      <p:sp>
        <p:nvSpPr>
          <p:cNvPr id="8" name="Footer Placeholder 7">
            <a:extLst>
              <a:ext uri="{FF2B5EF4-FFF2-40B4-BE49-F238E27FC236}">
                <a16:creationId xmlns:a16="http://schemas.microsoft.com/office/drawing/2014/main" id="{46B36D17-76F3-FF76-A615-1282FCCA79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1C2AAD-13F3-9953-3162-CB5A3C91E5E2}"/>
              </a:ext>
            </a:extLst>
          </p:cNvPr>
          <p:cNvSpPr>
            <a:spLocks noGrp="1"/>
          </p:cNvSpPr>
          <p:nvPr>
            <p:ph type="sldNum" sz="quarter" idx="12"/>
          </p:nvPr>
        </p:nvSpPr>
        <p:spPr/>
        <p:txBody>
          <a:bodyPr/>
          <a:lstStyle/>
          <a:p>
            <a:fld id="{522ACCFB-7FA2-40DA-8A3D-AD0A26F57B80}" type="slidenum">
              <a:rPr lang="en-US" smtClean="0"/>
              <a:t>‹#›</a:t>
            </a:fld>
            <a:endParaRPr lang="en-US"/>
          </a:p>
        </p:txBody>
      </p:sp>
    </p:spTree>
    <p:extLst>
      <p:ext uri="{BB962C8B-B14F-4D97-AF65-F5344CB8AC3E}">
        <p14:creationId xmlns:p14="http://schemas.microsoft.com/office/powerpoint/2010/main" val="370948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116A-50F8-3F17-217A-A83690DE1CD7}"/>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296A606A-C6C2-EE79-33DD-C28E40D7C50F}"/>
              </a:ext>
            </a:extLst>
          </p:cNvPr>
          <p:cNvSpPr>
            <a:spLocks noGrp="1"/>
          </p:cNvSpPr>
          <p:nvPr>
            <p:ph type="dt" sz="half" idx="10"/>
          </p:nvPr>
        </p:nvSpPr>
        <p:spPr/>
        <p:txBody>
          <a:bodyPr/>
          <a:lstStyle/>
          <a:p>
            <a:fld id="{147E2274-C008-443C-8F48-0DBD3B4BEBBB}" type="datetimeFigureOut">
              <a:rPr lang="en-US" smtClean="0"/>
              <a:t>4/10/23</a:t>
            </a:fld>
            <a:endParaRPr lang="en-US"/>
          </a:p>
        </p:txBody>
      </p:sp>
      <p:sp>
        <p:nvSpPr>
          <p:cNvPr id="4" name="Footer Placeholder 3">
            <a:extLst>
              <a:ext uri="{FF2B5EF4-FFF2-40B4-BE49-F238E27FC236}">
                <a16:creationId xmlns:a16="http://schemas.microsoft.com/office/drawing/2014/main" id="{026869FA-DF23-4B48-C6E7-40D2F4D95F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6B294D-0DE7-9A66-635E-2364B4E615BC}"/>
              </a:ext>
            </a:extLst>
          </p:cNvPr>
          <p:cNvSpPr>
            <a:spLocks noGrp="1"/>
          </p:cNvSpPr>
          <p:nvPr>
            <p:ph type="sldNum" sz="quarter" idx="12"/>
          </p:nvPr>
        </p:nvSpPr>
        <p:spPr/>
        <p:txBody>
          <a:bodyPr/>
          <a:lstStyle/>
          <a:p>
            <a:fld id="{522ACCFB-7FA2-40DA-8A3D-AD0A26F57B80}" type="slidenum">
              <a:rPr lang="en-US" smtClean="0"/>
              <a:t>‹#›</a:t>
            </a:fld>
            <a:endParaRPr lang="en-US"/>
          </a:p>
        </p:txBody>
      </p:sp>
    </p:spTree>
    <p:extLst>
      <p:ext uri="{BB962C8B-B14F-4D97-AF65-F5344CB8AC3E}">
        <p14:creationId xmlns:p14="http://schemas.microsoft.com/office/powerpoint/2010/main" val="822791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392F9D-613C-9AA8-2FEF-FBA6E491424A}"/>
              </a:ext>
            </a:extLst>
          </p:cNvPr>
          <p:cNvSpPr>
            <a:spLocks noGrp="1"/>
          </p:cNvSpPr>
          <p:nvPr>
            <p:ph type="dt" sz="half" idx="10"/>
          </p:nvPr>
        </p:nvSpPr>
        <p:spPr/>
        <p:txBody>
          <a:bodyPr/>
          <a:lstStyle/>
          <a:p>
            <a:fld id="{147E2274-C008-443C-8F48-0DBD3B4BEBBB}" type="datetimeFigureOut">
              <a:rPr lang="en-US" smtClean="0"/>
              <a:t>4/10/23</a:t>
            </a:fld>
            <a:endParaRPr lang="en-US"/>
          </a:p>
        </p:txBody>
      </p:sp>
      <p:sp>
        <p:nvSpPr>
          <p:cNvPr id="3" name="Footer Placeholder 2">
            <a:extLst>
              <a:ext uri="{FF2B5EF4-FFF2-40B4-BE49-F238E27FC236}">
                <a16:creationId xmlns:a16="http://schemas.microsoft.com/office/drawing/2014/main" id="{ACB1D892-5EC0-53AF-7C8A-AC75484B9D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7CEBA4-2C64-D4B5-9B71-41FB17F8DA17}"/>
              </a:ext>
            </a:extLst>
          </p:cNvPr>
          <p:cNvSpPr>
            <a:spLocks noGrp="1"/>
          </p:cNvSpPr>
          <p:nvPr>
            <p:ph type="sldNum" sz="quarter" idx="12"/>
          </p:nvPr>
        </p:nvSpPr>
        <p:spPr/>
        <p:txBody>
          <a:bodyPr/>
          <a:lstStyle/>
          <a:p>
            <a:fld id="{522ACCFB-7FA2-40DA-8A3D-AD0A26F57B80}" type="slidenum">
              <a:rPr lang="en-US" smtClean="0"/>
              <a:t>‹#›</a:t>
            </a:fld>
            <a:endParaRPr lang="en-US"/>
          </a:p>
        </p:txBody>
      </p:sp>
    </p:spTree>
    <p:extLst>
      <p:ext uri="{BB962C8B-B14F-4D97-AF65-F5344CB8AC3E}">
        <p14:creationId xmlns:p14="http://schemas.microsoft.com/office/powerpoint/2010/main" val="201438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D65C-511B-DDDD-0FCA-EBA6FA75F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A79BDC8E-60FA-9C01-07D8-DC43ACA842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D41085E0-F08E-35C7-C600-92C1AB370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4561CE-CEC4-2A24-264B-70ECA28DD034}"/>
              </a:ext>
            </a:extLst>
          </p:cNvPr>
          <p:cNvSpPr>
            <a:spLocks noGrp="1"/>
          </p:cNvSpPr>
          <p:nvPr>
            <p:ph type="dt" sz="half" idx="10"/>
          </p:nvPr>
        </p:nvSpPr>
        <p:spPr/>
        <p:txBody>
          <a:bodyPr/>
          <a:lstStyle/>
          <a:p>
            <a:fld id="{147E2274-C008-443C-8F48-0DBD3B4BEBBB}" type="datetimeFigureOut">
              <a:rPr lang="en-US" smtClean="0"/>
              <a:t>4/10/23</a:t>
            </a:fld>
            <a:endParaRPr lang="en-US"/>
          </a:p>
        </p:txBody>
      </p:sp>
      <p:sp>
        <p:nvSpPr>
          <p:cNvPr id="6" name="Footer Placeholder 5">
            <a:extLst>
              <a:ext uri="{FF2B5EF4-FFF2-40B4-BE49-F238E27FC236}">
                <a16:creationId xmlns:a16="http://schemas.microsoft.com/office/drawing/2014/main" id="{236D8DA3-3AD0-1C9A-A6CE-B6905C4DE1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2418F-1AB8-98BE-39A7-D97BF02978F8}"/>
              </a:ext>
            </a:extLst>
          </p:cNvPr>
          <p:cNvSpPr>
            <a:spLocks noGrp="1"/>
          </p:cNvSpPr>
          <p:nvPr>
            <p:ph type="sldNum" sz="quarter" idx="12"/>
          </p:nvPr>
        </p:nvSpPr>
        <p:spPr/>
        <p:txBody>
          <a:bodyPr/>
          <a:lstStyle/>
          <a:p>
            <a:fld id="{522ACCFB-7FA2-40DA-8A3D-AD0A26F57B80}" type="slidenum">
              <a:rPr lang="en-US" smtClean="0"/>
              <a:t>‹#›</a:t>
            </a:fld>
            <a:endParaRPr lang="en-US"/>
          </a:p>
        </p:txBody>
      </p:sp>
    </p:spTree>
    <p:extLst>
      <p:ext uri="{BB962C8B-B14F-4D97-AF65-F5344CB8AC3E}">
        <p14:creationId xmlns:p14="http://schemas.microsoft.com/office/powerpoint/2010/main" val="2414863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r>
              <a:rPr lang="en-US"/>
              <a:t>www.themegallery.com</a:t>
            </a: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r>
              <a:rPr lang="en-US"/>
              <a:t>Company Logo</a:t>
            </a: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5844F49-C90E-42CB-A06D-E80F0D46CB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72" r:id="rId1"/>
  </p:sldLayoutIdLst>
  <p:hf sldNum="0"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A6545-D3C8-18CC-1E01-0D56824640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5BAA911B-5BD2-7449-B79D-EC92BEC51C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B624FD0A-A82E-9A39-E191-8387DC3B96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www.themegallery.com</a:t>
            </a:r>
          </a:p>
        </p:txBody>
      </p:sp>
      <p:sp>
        <p:nvSpPr>
          <p:cNvPr id="5" name="Footer Placeholder 4">
            <a:extLst>
              <a:ext uri="{FF2B5EF4-FFF2-40B4-BE49-F238E27FC236}">
                <a16:creationId xmlns:a16="http://schemas.microsoft.com/office/drawing/2014/main" id="{A4DAB80C-1083-D484-86C6-14B10CAF29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Company Logo</a:t>
            </a:r>
          </a:p>
        </p:txBody>
      </p:sp>
      <p:sp>
        <p:nvSpPr>
          <p:cNvPr id="6" name="Slide Number Placeholder 5">
            <a:extLst>
              <a:ext uri="{FF2B5EF4-FFF2-40B4-BE49-F238E27FC236}">
                <a16:creationId xmlns:a16="http://schemas.microsoft.com/office/drawing/2014/main" id="{FAE04FD3-C021-5C13-01DF-84F3156F4C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44F49-C90E-42CB-A06D-E80F0D46CBEB}" type="slidenum">
              <a:rPr lang="en-US" smtClean="0"/>
              <a:pPr/>
              <a:t>‹#›</a:t>
            </a:fld>
            <a:endParaRPr lang="en-US"/>
          </a:p>
        </p:txBody>
      </p:sp>
    </p:spTree>
    <p:extLst>
      <p:ext uri="{BB962C8B-B14F-4D97-AF65-F5344CB8AC3E}">
        <p14:creationId xmlns:p14="http://schemas.microsoft.com/office/powerpoint/2010/main" val="3197954635"/>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71F11-C96E-CFB4-BBA8-65ECB117331F}"/>
              </a:ext>
            </a:extLst>
          </p:cNvPr>
          <p:cNvSpPr>
            <a:spLocks noGrp="1"/>
          </p:cNvSpPr>
          <p:nvPr>
            <p:ph type="ctrTitle"/>
          </p:nvPr>
        </p:nvSpPr>
        <p:spPr>
          <a:xfrm>
            <a:off x="801625" y="1481616"/>
            <a:ext cx="5491090" cy="2387600"/>
          </a:xfrm>
        </p:spPr>
        <p:txBody>
          <a:bodyPr anchor="b">
            <a:normAutofit/>
          </a:bodyPr>
          <a:lstStyle/>
          <a:p>
            <a:pPr algn="l"/>
            <a:r>
              <a:rPr lang="en-US" sz="5400" b="0" i="0" u="none" strike="noStrike" dirty="0">
                <a:effectLst/>
                <a:latin typeface="&quot;\&quot;Proxima Nova\&quot;&quot;"/>
              </a:rPr>
              <a:t>U1M2L1</a:t>
            </a:r>
            <a:r>
              <a:rPr lang="en-US" sz="5400" dirty="0"/>
              <a:t> </a:t>
            </a:r>
            <a:r>
              <a:rPr lang="en-US" sz="5400" b="0" i="0" u="none" strike="noStrike" dirty="0">
                <a:effectLst/>
                <a:latin typeface="&quot;\&quot;Proxima Nova\&quot;&quot;"/>
              </a:rPr>
              <a:t>Kinetic Energy</a:t>
            </a:r>
            <a:r>
              <a:rPr lang="en-US" sz="5400" dirty="0"/>
              <a:t> </a:t>
            </a:r>
          </a:p>
        </p:txBody>
      </p:sp>
      <p:sp>
        <p:nvSpPr>
          <p:cNvPr id="3" name="Subtitle 2">
            <a:extLst>
              <a:ext uri="{FF2B5EF4-FFF2-40B4-BE49-F238E27FC236}">
                <a16:creationId xmlns:a16="http://schemas.microsoft.com/office/drawing/2014/main" id="{E9E9406E-DB25-85B9-6D21-A9ED7F6BC896}"/>
              </a:ext>
            </a:extLst>
          </p:cNvPr>
          <p:cNvSpPr>
            <a:spLocks noGrp="1"/>
          </p:cNvSpPr>
          <p:nvPr>
            <p:ph type="subTitle" idx="1"/>
          </p:nvPr>
        </p:nvSpPr>
        <p:spPr>
          <a:xfrm>
            <a:off x="918998" y="4095402"/>
            <a:ext cx="5491090" cy="1411993"/>
          </a:xfrm>
        </p:spPr>
        <p:txBody>
          <a:bodyPr anchor="t">
            <a:normAutofit/>
          </a:bodyPr>
          <a:lstStyle/>
          <a:p>
            <a:pPr algn="l"/>
            <a:r>
              <a:rPr lang="en-US" dirty="0">
                <a:solidFill>
                  <a:schemeClr val="bg1"/>
                </a:solidFill>
              </a:rPr>
              <a:t>Mechanical Energy</a:t>
            </a:r>
          </a:p>
        </p:txBody>
      </p:sp>
      <p:pic>
        <p:nvPicPr>
          <p:cNvPr id="1026" name="Picture 2" descr="What Is Kinetic Energy? Kinetic Energy Examples">
            <a:extLst>
              <a:ext uri="{FF2B5EF4-FFF2-40B4-BE49-F238E27FC236}">
                <a16:creationId xmlns:a16="http://schemas.microsoft.com/office/drawing/2014/main" id="{AD305CAF-2AB2-8192-AC74-2F0B313AD0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27461" y="1709039"/>
            <a:ext cx="5169282" cy="3439922"/>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956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B8A17-38AC-4C3D-E880-5AE5AF9B9663}"/>
              </a:ext>
            </a:extLst>
          </p:cNvPr>
          <p:cNvSpPr>
            <a:spLocks noGrp="1"/>
          </p:cNvSpPr>
          <p:nvPr>
            <p:ph type="title"/>
          </p:nvPr>
        </p:nvSpPr>
        <p:spPr/>
        <p:txBody>
          <a:bodyPr/>
          <a:lstStyle/>
          <a:p>
            <a:r>
              <a:rPr lang="en-US" dirty="0"/>
              <a:t>Let`s try </a:t>
            </a:r>
          </a:p>
        </p:txBody>
      </p:sp>
      <p:sp>
        <p:nvSpPr>
          <p:cNvPr id="5" name="AutoShape 4" descr="Energy Chapter 5. What is Work? Work occurs when a force acts upon an  object in the direction of the force applied If you push against a wall and  the. - ppt download">
            <a:extLst>
              <a:ext uri="{FF2B5EF4-FFF2-40B4-BE49-F238E27FC236}">
                <a16:creationId xmlns:a16="http://schemas.microsoft.com/office/drawing/2014/main" id="{0D871FF2-7043-D47F-94D8-0EF7B8F81627}"/>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Rolling Race - Scientific American">
            <a:extLst>
              <a:ext uri="{FF2B5EF4-FFF2-40B4-BE49-F238E27FC236}">
                <a16:creationId xmlns:a16="http://schemas.microsoft.com/office/drawing/2014/main" id="{155BA025-CECA-A867-16C1-2E8605395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595" y="2081772"/>
            <a:ext cx="6102301" cy="383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58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16EA-A477-DE10-63B3-8CAB527538A9}"/>
              </a:ext>
            </a:extLst>
          </p:cNvPr>
          <p:cNvSpPr>
            <a:spLocks noGrp="1"/>
          </p:cNvSpPr>
          <p:nvPr>
            <p:ph type="title"/>
          </p:nvPr>
        </p:nvSpPr>
        <p:spPr>
          <a:solidFill>
            <a:schemeClr val="accent4">
              <a:lumMod val="75000"/>
            </a:schemeClr>
          </a:solidFill>
          <a:ln>
            <a:solidFill>
              <a:schemeClr val="tx1"/>
            </a:solidFill>
          </a:ln>
        </p:spPr>
        <p:txBody>
          <a:bodyPr/>
          <a:lstStyle/>
          <a:p>
            <a:r>
              <a:rPr lang="en-US" dirty="0"/>
              <a:t>Rank them from highest to least kinetic energy </a:t>
            </a:r>
          </a:p>
        </p:txBody>
      </p:sp>
      <p:pic>
        <p:nvPicPr>
          <p:cNvPr id="5" name="Content Placeholder 4" descr="Graphical user interface, diagram, website&#10;&#10;Description automatically generated">
            <a:extLst>
              <a:ext uri="{FF2B5EF4-FFF2-40B4-BE49-F238E27FC236}">
                <a16:creationId xmlns:a16="http://schemas.microsoft.com/office/drawing/2014/main" id="{1115727D-69CA-8705-EAC3-0117792563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3129"/>
          <a:stretch/>
        </p:blipFill>
        <p:spPr>
          <a:xfrm>
            <a:off x="1422579" y="2475913"/>
            <a:ext cx="8495144" cy="4260569"/>
          </a:xfrm>
        </p:spPr>
      </p:pic>
    </p:spTree>
    <p:extLst>
      <p:ext uri="{BB962C8B-B14F-4D97-AF65-F5344CB8AC3E}">
        <p14:creationId xmlns:p14="http://schemas.microsoft.com/office/powerpoint/2010/main" val="3243853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71741-142A-5B5B-28F5-1498047571F7}"/>
              </a:ext>
            </a:extLst>
          </p:cNvPr>
          <p:cNvSpPr>
            <a:spLocks noGrp="1"/>
          </p:cNvSpPr>
          <p:nvPr>
            <p:ph type="title"/>
          </p:nvPr>
        </p:nvSpPr>
        <p:spPr/>
        <p:txBody>
          <a:bodyPr/>
          <a:lstStyle/>
          <a:p>
            <a:r>
              <a:rPr lang="en-US" dirty="0"/>
              <a:t>Kinetic Energy and Speed </a:t>
            </a:r>
          </a:p>
        </p:txBody>
      </p:sp>
      <p:sp>
        <p:nvSpPr>
          <p:cNvPr id="3" name="Content Placeholder 2">
            <a:extLst>
              <a:ext uri="{FF2B5EF4-FFF2-40B4-BE49-F238E27FC236}">
                <a16:creationId xmlns:a16="http://schemas.microsoft.com/office/drawing/2014/main" id="{760A27AD-50AD-3240-9066-8D9F7167C623}"/>
              </a:ext>
            </a:extLst>
          </p:cNvPr>
          <p:cNvSpPr>
            <a:spLocks noGrp="1"/>
          </p:cNvSpPr>
          <p:nvPr>
            <p:ph idx="1"/>
          </p:nvPr>
        </p:nvSpPr>
        <p:spPr/>
        <p:txBody>
          <a:bodyPr/>
          <a:lstStyle/>
          <a:p>
            <a:r>
              <a:rPr lang="en-US" dirty="0"/>
              <a:t>Like mass, speed is a factor that affects kinetic energy. </a:t>
            </a:r>
          </a:p>
          <a:p>
            <a:r>
              <a:rPr lang="en-US" dirty="0"/>
              <a:t>The faster an object moves, the more kinetic energy it has. A baseball thrown at 145 kilometers per hour has more kinetic energy than a baseball thrown at 64 kilometers per hour. </a:t>
            </a:r>
          </a:p>
          <a:p>
            <a:r>
              <a:rPr lang="en-US" dirty="0"/>
              <a:t>All objects that have motion have kinetic energy (KE) because they are moving. </a:t>
            </a:r>
            <a:r>
              <a:rPr lang="en-US" u="sng" dirty="0"/>
              <a:t>However, each object’s speed helps determine the amount of kinetic energy the object has</a:t>
            </a:r>
            <a:r>
              <a:rPr lang="en-US" dirty="0"/>
              <a:t>.</a:t>
            </a:r>
          </a:p>
        </p:txBody>
      </p:sp>
    </p:spTree>
    <p:extLst>
      <p:ext uri="{BB962C8B-B14F-4D97-AF65-F5344CB8AC3E}">
        <p14:creationId xmlns:p14="http://schemas.microsoft.com/office/powerpoint/2010/main" val="938825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AC7F-DC4B-6C7E-D0D5-517A84BFCC28}"/>
              </a:ext>
            </a:extLst>
          </p:cNvPr>
          <p:cNvSpPr>
            <a:spLocks noGrp="1"/>
          </p:cNvSpPr>
          <p:nvPr>
            <p:ph type="title"/>
          </p:nvPr>
        </p:nvSpPr>
        <p:spPr/>
        <p:txBody>
          <a:bodyPr/>
          <a:lstStyle/>
          <a:p>
            <a:endParaRPr lang="en-US"/>
          </a:p>
        </p:txBody>
      </p:sp>
      <p:pic>
        <p:nvPicPr>
          <p:cNvPr id="3074" name="Picture 2" descr="A Beginner's PSLE Science Guide To Kinetic Energy">
            <a:extLst>
              <a:ext uri="{FF2B5EF4-FFF2-40B4-BE49-F238E27FC236}">
                <a16:creationId xmlns:a16="http://schemas.microsoft.com/office/drawing/2014/main" id="{111C8D26-9980-8C79-F7DF-9F3D5B1F36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6752" y="1591917"/>
            <a:ext cx="8753534" cy="340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975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D6BFE-1660-BFE4-A00F-793A5386830D}"/>
              </a:ext>
            </a:extLst>
          </p:cNvPr>
          <p:cNvSpPr>
            <a:spLocks noGrp="1"/>
          </p:cNvSpPr>
          <p:nvPr>
            <p:ph type="title"/>
          </p:nvPr>
        </p:nvSpPr>
        <p:spPr>
          <a:xfrm>
            <a:off x="587505" y="5003386"/>
            <a:ext cx="10515600" cy="1325563"/>
          </a:xfrm>
        </p:spPr>
        <p:txBody>
          <a:bodyPr>
            <a:noAutofit/>
          </a:bodyPr>
          <a:lstStyle/>
          <a:p>
            <a:r>
              <a:rPr lang="en-US" sz="2800" dirty="0"/>
              <a:t>The graph above shows the proportional relationship between kinetic energy and speed. Notice that this graph is different from the graph that shows the relationship between kinetic energy and mass. Even though both are proportional relationships, they are not the same type of proportional relationship</a:t>
            </a:r>
            <a:br>
              <a:rPr lang="en-US" sz="2800" dirty="0"/>
            </a:br>
            <a:endParaRPr lang="en-US" sz="2800" dirty="0"/>
          </a:p>
        </p:txBody>
      </p:sp>
      <p:pic>
        <p:nvPicPr>
          <p:cNvPr id="5" name="Content Placeholder 4">
            <a:extLst>
              <a:ext uri="{FF2B5EF4-FFF2-40B4-BE49-F238E27FC236}">
                <a16:creationId xmlns:a16="http://schemas.microsoft.com/office/drawing/2014/main" id="{A0DFC217-5A5F-E924-4398-68F1A6B93348}"/>
              </a:ext>
            </a:extLst>
          </p:cNvPr>
          <p:cNvPicPr>
            <a:picLocks noGrp="1" noChangeAspect="1"/>
          </p:cNvPicPr>
          <p:nvPr>
            <p:ph idx="1"/>
          </p:nvPr>
        </p:nvPicPr>
        <p:blipFill>
          <a:blip r:embed="rId2"/>
          <a:stretch>
            <a:fillRect/>
          </a:stretch>
        </p:blipFill>
        <p:spPr>
          <a:xfrm>
            <a:off x="1833209" y="404882"/>
            <a:ext cx="7451578" cy="3682466"/>
          </a:xfrm>
        </p:spPr>
      </p:pic>
    </p:spTree>
    <p:extLst>
      <p:ext uri="{BB962C8B-B14F-4D97-AF65-F5344CB8AC3E}">
        <p14:creationId xmlns:p14="http://schemas.microsoft.com/office/powerpoint/2010/main" val="892972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6319-E30A-E65C-E30F-58F995E780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9DF8D7-1CF1-BE0A-D6B3-EA2075D72FA1}"/>
              </a:ext>
            </a:extLst>
          </p:cNvPr>
          <p:cNvSpPr>
            <a:spLocks noGrp="1"/>
          </p:cNvSpPr>
          <p:nvPr>
            <p:ph idx="1"/>
          </p:nvPr>
        </p:nvSpPr>
        <p:spPr/>
        <p:txBody>
          <a:bodyPr/>
          <a:lstStyle/>
          <a:p>
            <a:r>
              <a:rPr lang="en-US" dirty="0"/>
              <a:t>When you </a:t>
            </a:r>
            <a:r>
              <a:rPr lang="en-US" dirty="0">
                <a:solidFill>
                  <a:srgbClr val="FF0000"/>
                </a:solidFill>
              </a:rPr>
              <a:t>increase the mass of an object, the kinetic energy increases by the same factor.</a:t>
            </a:r>
          </a:p>
          <a:p>
            <a:r>
              <a:rPr lang="en-US" dirty="0"/>
              <a:t> When you </a:t>
            </a:r>
            <a:r>
              <a:rPr lang="en-US" dirty="0">
                <a:solidFill>
                  <a:schemeClr val="accent1">
                    <a:lumMod val="50000"/>
                  </a:schemeClr>
                </a:solidFill>
              </a:rPr>
              <a:t>increase the speed of an object, the kinetic energy increases by the square of the factor</a:t>
            </a:r>
            <a:r>
              <a:rPr lang="en-US" dirty="0"/>
              <a:t>. This is a square, nonlinear relationship.</a:t>
            </a:r>
          </a:p>
          <a:p>
            <a:r>
              <a:rPr lang="en-US" dirty="0"/>
              <a:t> It looks like the exponential graph above. When players throw a ball, they give the ball kinetic energy. If they throw the ball twice as fast, they quadruple its kinetic energy. This relationship can be expressed mathematically, as shown below.</a:t>
            </a:r>
          </a:p>
        </p:txBody>
      </p:sp>
      <p:pic>
        <p:nvPicPr>
          <p:cNvPr id="5" name="Picture 4">
            <a:extLst>
              <a:ext uri="{FF2B5EF4-FFF2-40B4-BE49-F238E27FC236}">
                <a16:creationId xmlns:a16="http://schemas.microsoft.com/office/drawing/2014/main" id="{BAAC0600-7607-A438-E563-B84D5CAFC4C2}"/>
              </a:ext>
            </a:extLst>
          </p:cNvPr>
          <p:cNvPicPr>
            <a:picLocks noChangeAspect="1"/>
          </p:cNvPicPr>
          <p:nvPr/>
        </p:nvPicPr>
        <p:blipFill>
          <a:blip r:embed="rId2"/>
          <a:stretch>
            <a:fillRect/>
          </a:stretch>
        </p:blipFill>
        <p:spPr>
          <a:xfrm>
            <a:off x="7528477" y="5328243"/>
            <a:ext cx="2543175" cy="1164632"/>
          </a:xfrm>
          <a:prstGeom prst="rect">
            <a:avLst/>
          </a:prstGeom>
        </p:spPr>
      </p:pic>
    </p:spTree>
    <p:extLst>
      <p:ext uri="{BB962C8B-B14F-4D97-AF65-F5344CB8AC3E}">
        <p14:creationId xmlns:p14="http://schemas.microsoft.com/office/powerpoint/2010/main" val="1196160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16778-7851-58F6-0106-FE0F2607EE0D}"/>
              </a:ext>
            </a:extLst>
          </p:cNvPr>
          <p:cNvSpPr>
            <a:spLocks noGrp="1"/>
          </p:cNvSpPr>
          <p:nvPr>
            <p:ph type="title"/>
          </p:nvPr>
        </p:nvSpPr>
        <p:spPr>
          <a:solidFill>
            <a:schemeClr val="accent2"/>
          </a:solidFill>
          <a:ln>
            <a:solidFill>
              <a:schemeClr val="accent1"/>
            </a:solidFill>
          </a:ln>
        </p:spPr>
        <p:txBody>
          <a:bodyPr/>
          <a:lstStyle/>
          <a:p>
            <a:r>
              <a:rPr lang="en-US" dirty="0"/>
              <a:t>Test yourself </a:t>
            </a:r>
          </a:p>
        </p:txBody>
      </p:sp>
      <p:pic>
        <p:nvPicPr>
          <p:cNvPr id="8" name="Content Placeholder 7" descr="Graphical user interface, text, application&#10;&#10;Description automatically generated">
            <a:extLst>
              <a:ext uri="{FF2B5EF4-FFF2-40B4-BE49-F238E27FC236}">
                <a16:creationId xmlns:a16="http://schemas.microsoft.com/office/drawing/2014/main" id="{F28388A2-426A-22B3-393E-42149F46974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0755"/>
          <a:stretch/>
        </p:blipFill>
        <p:spPr bwMode="auto">
          <a:xfrm>
            <a:off x="1670441" y="2212734"/>
            <a:ext cx="8241517" cy="42801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E17988E-07F0-08AC-EA64-11D977DC08A8}"/>
              </a:ext>
            </a:extLst>
          </p:cNvPr>
          <p:cNvSpPr/>
          <p:nvPr/>
        </p:nvSpPr>
        <p:spPr>
          <a:xfrm>
            <a:off x="5247861" y="3750365"/>
            <a:ext cx="4041913" cy="1802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529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16778-7851-58F6-0106-FE0F2607EE0D}"/>
              </a:ext>
            </a:extLst>
          </p:cNvPr>
          <p:cNvSpPr>
            <a:spLocks noGrp="1"/>
          </p:cNvSpPr>
          <p:nvPr>
            <p:ph type="title"/>
          </p:nvPr>
        </p:nvSpPr>
        <p:spPr>
          <a:solidFill>
            <a:schemeClr val="accent2"/>
          </a:solidFill>
          <a:ln>
            <a:solidFill>
              <a:schemeClr val="accent1"/>
            </a:solidFill>
          </a:ln>
        </p:spPr>
        <p:txBody>
          <a:bodyPr/>
          <a:lstStyle/>
          <a:p>
            <a:r>
              <a:rPr lang="en-US" dirty="0"/>
              <a:t>Test yourself </a:t>
            </a:r>
          </a:p>
        </p:txBody>
      </p:sp>
      <p:pic>
        <p:nvPicPr>
          <p:cNvPr id="8" name="Content Placeholder 7" descr="Graphical user interface, text, application&#10;&#10;Description automatically generated">
            <a:extLst>
              <a:ext uri="{FF2B5EF4-FFF2-40B4-BE49-F238E27FC236}">
                <a16:creationId xmlns:a16="http://schemas.microsoft.com/office/drawing/2014/main" id="{F28388A2-426A-22B3-393E-42149F46974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0755"/>
          <a:stretch/>
        </p:blipFill>
        <p:spPr bwMode="auto">
          <a:xfrm>
            <a:off x="1670441" y="2212734"/>
            <a:ext cx="8241517" cy="428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015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5A80A-4816-455D-BFBF-5C928C15BC8D}"/>
              </a:ext>
            </a:extLst>
          </p:cNvPr>
          <p:cNvSpPr>
            <a:spLocks noGrp="1"/>
          </p:cNvSpPr>
          <p:nvPr>
            <p:ph type="title"/>
          </p:nvPr>
        </p:nvSpPr>
        <p:spPr>
          <a:xfrm>
            <a:off x="745435" y="1756603"/>
            <a:ext cx="10515600" cy="1325563"/>
          </a:xfrm>
          <a:solidFill>
            <a:schemeClr val="accent4">
              <a:lumMod val="75000"/>
            </a:schemeClr>
          </a:solidFill>
          <a:ln w="57150">
            <a:solidFill>
              <a:schemeClr val="tx1"/>
            </a:solidFill>
          </a:ln>
        </p:spPr>
        <p:txBody>
          <a:bodyPr/>
          <a:lstStyle/>
          <a:p>
            <a:r>
              <a:rPr lang="en-US" dirty="0"/>
              <a:t>Inspire science lesson check </a:t>
            </a:r>
          </a:p>
        </p:txBody>
      </p:sp>
    </p:spTree>
    <p:extLst>
      <p:ext uri="{BB962C8B-B14F-4D97-AF65-F5344CB8AC3E}">
        <p14:creationId xmlns:p14="http://schemas.microsoft.com/office/powerpoint/2010/main" val="349173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6B7A-2510-45EB-9A18-6ECE193F977E}"/>
              </a:ext>
            </a:extLst>
          </p:cNvPr>
          <p:cNvSpPr>
            <a:spLocks noGrp="1"/>
          </p:cNvSpPr>
          <p:nvPr>
            <p:ph type="title"/>
          </p:nvPr>
        </p:nvSpPr>
        <p:spPr>
          <a:xfrm>
            <a:off x="2019300" y="2895600"/>
            <a:ext cx="8153400" cy="3733800"/>
          </a:xfrm>
          <a:noFill/>
          <a:ln w="57150">
            <a:solidFill>
              <a:schemeClr val="accent1">
                <a:lumMod val="75000"/>
              </a:schemeClr>
            </a:solidFill>
          </a:ln>
        </p:spPr>
        <p:txBody>
          <a:bodyPr>
            <a:noAutofit/>
          </a:bodyPr>
          <a:lstStyle/>
          <a:p>
            <a:br>
              <a:rPr lang="en-US" sz="3200" dirty="0"/>
            </a:br>
            <a:r>
              <a:rPr lang="en-US" sz="3200" dirty="0"/>
              <a:t>Students are expected to: </a:t>
            </a:r>
            <a:br>
              <a:rPr lang="en-US" sz="3200" dirty="0"/>
            </a:br>
            <a:br>
              <a:rPr lang="en-US" sz="3200" dirty="0"/>
            </a:br>
            <a:r>
              <a:rPr lang="en-US" sz="3200" dirty="0"/>
              <a:t> </a:t>
            </a:r>
            <a:r>
              <a:rPr lang="en-US" sz="3200" dirty="0">
                <a:solidFill>
                  <a:srgbClr val="FF0000"/>
                </a:solidFill>
              </a:rPr>
              <a:t>Define kinetic energy </a:t>
            </a:r>
            <a:br>
              <a:rPr lang="en-US" sz="3200" dirty="0"/>
            </a:br>
            <a:r>
              <a:rPr lang="en-US" sz="3200" dirty="0"/>
              <a:t> Discuss factors that affect kinetic energy</a:t>
            </a:r>
            <a:br>
              <a:rPr lang="en-US" sz="3200" dirty="0"/>
            </a:br>
            <a:r>
              <a:rPr lang="en-US" sz="3200" dirty="0"/>
              <a:t> Relate to real life examples </a:t>
            </a:r>
            <a:br>
              <a:rPr lang="en-US" sz="3200" dirty="0"/>
            </a:br>
            <a:br>
              <a:rPr lang="en-US" sz="3200" dirty="0"/>
            </a:br>
            <a:endParaRPr lang="en-US" sz="3200" dirty="0"/>
          </a:p>
        </p:txBody>
      </p:sp>
      <p:pic>
        <p:nvPicPr>
          <p:cNvPr id="7" name="Content Placeholder 6" descr="A picture containing drawing&#10;&#10;Description automatically generated">
            <a:extLst>
              <a:ext uri="{FF2B5EF4-FFF2-40B4-BE49-F238E27FC236}">
                <a16:creationId xmlns:a16="http://schemas.microsoft.com/office/drawing/2014/main" id="{C9914997-5E11-480E-A4F7-0B041AC4B19D}"/>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581401" y="533400"/>
            <a:ext cx="4200525" cy="19621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70318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4D58-BDB7-03FA-F274-353CD53371E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Warm up </a:t>
            </a:r>
          </a:p>
        </p:txBody>
      </p:sp>
      <p:pic>
        <p:nvPicPr>
          <p:cNvPr id="5" name="Content Placeholder 4">
            <a:extLst>
              <a:ext uri="{FF2B5EF4-FFF2-40B4-BE49-F238E27FC236}">
                <a16:creationId xmlns:a16="http://schemas.microsoft.com/office/drawing/2014/main" id="{EC66ED11-500F-51F7-EE7E-336ABB595A75}"/>
              </a:ext>
            </a:extLst>
          </p:cNvPr>
          <p:cNvPicPr>
            <a:picLocks noGrp="1" noChangeAspect="1"/>
          </p:cNvPicPr>
          <p:nvPr>
            <p:ph idx="1"/>
          </p:nvPr>
        </p:nvPicPr>
        <p:blipFill>
          <a:blip r:embed="rId2"/>
          <a:stretch>
            <a:fillRect/>
          </a:stretch>
        </p:blipFill>
        <p:spPr>
          <a:xfrm>
            <a:off x="1117466" y="1675227"/>
            <a:ext cx="9957067" cy="4394199"/>
          </a:xfrm>
          <a:prstGeom prst="rect">
            <a:avLst/>
          </a:prstGeom>
        </p:spPr>
      </p:pic>
    </p:spTree>
    <p:extLst>
      <p:ext uri="{BB962C8B-B14F-4D97-AF65-F5344CB8AC3E}">
        <p14:creationId xmlns:p14="http://schemas.microsoft.com/office/powerpoint/2010/main" val="385226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EA888-B354-6AF4-8A82-AE88EEC7FC5A}"/>
              </a:ext>
            </a:extLst>
          </p:cNvPr>
          <p:cNvSpPr>
            <a:spLocks noGrp="1"/>
          </p:cNvSpPr>
          <p:nvPr>
            <p:ph type="title"/>
          </p:nvPr>
        </p:nvSpPr>
        <p:spPr/>
        <p:txBody>
          <a:bodyPr/>
          <a:lstStyle/>
          <a:p>
            <a:r>
              <a:rPr lang="en-US" dirty="0"/>
              <a:t>What causes motion? </a:t>
            </a:r>
          </a:p>
        </p:txBody>
      </p:sp>
      <p:sp>
        <p:nvSpPr>
          <p:cNvPr id="3" name="Content Placeholder 2">
            <a:extLst>
              <a:ext uri="{FF2B5EF4-FFF2-40B4-BE49-F238E27FC236}">
                <a16:creationId xmlns:a16="http://schemas.microsoft.com/office/drawing/2014/main" id="{63DB8385-CA9D-A1EE-053D-F1E534561B83}"/>
              </a:ext>
            </a:extLst>
          </p:cNvPr>
          <p:cNvSpPr>
            <a:spLocks noGrp="1"/>
          </p:cNvSpPr>
          <p:nvPr>
            <p:ph idx="1"/>
          </p:nvPr>
        </p:nvSpPr>
        <p:spPr>
          <a:xfrm>
            <a:off x="692426" y="1690688"/>
            <a:ext cx="10515600" cy="4351338"/>
          </a:xfrm>
        </p:spPr>
        <p:txBody>
          <a:bodyPr>
            <a:normAutofit/>
          </a:bodyPr>
          <a:lstStyle/>
          <a:p>
            <a:r>
              <a:rPr lang="en-US" dirty="0"/>
              <a:t>When a marble hits a small ball , the ball moves. </a:t>
            </a:r>
          </a:p>
          <a:p>
            <a:r>
              <a:rPr lang="en-US" dirty="0"/>
              <a:t>This is a change in position caused by the motion of the marble . The change in motion of the  small ball occurred because the marble had a form of energy. </a:t>
            </a:r>
          </a:p>
          <a:p>
            <a:r>
              <a:rPr lang="en-US" dirty="0"/>
              <a:t>Recall that </a:t>
            </a:r>
            <a:r>
              <a:rPr lang="en-US" b="1" u="sng" dirty="0"/>
              <a:t>energy is the ability to cause change.</a:t>
            </a:r>
            <a:r>
              <a:rPr lang="en-US" dirty="0"/>
              <a:t> </a:t>
            </a:r>
          </a:p>
        </p:txBody>
      </p:sp>
      <p:pic>
        <p:nvPicPr>
          <p:cNvPr id="6" name="Picture 5" descr="Chart, bubble chart&#10;&#10;Description automatically generated">
            <a:extLst>
              <a:ext uri="{FF2B5EF4-FFF2-40B4-BE49-F238E27FC236}">
                <a16:creationId xmlns:a16="http://schemas.microsoft.com/office/drawing/2014/main" id="{92556305-2FFE-6C15-84F9-8443A6FA9C26}"/>
              </a:ext>
            </a:extLst>
          </p:cNvPr>
          <p:cNvPicPr>
            <a:picLocks noChangeAspect="1"/>
          </p:cNvPicPr>
          <p:nvPr/>
        </p:nvPicPr>
        <p:blipFill rotWithShape="1">
          <a:blip r:embed="rId2">
            <a:extLst>
              <a:ext uri="{28A0092B-C50C-407E-A947-70E740481C1C}">
                <a14:useLocalDpi xmlns:a14="http://schemas.microsoft.com/office/drawing/2010/main" val="0"/>
              </a:ext>
            </a:extLst>
          </a:blip>
          <a:srcRect t="19267"/>
          <a:stretch/>
        </p:blipFill>
        <p:spPr>
          <a:xfrm>
            <a:off x="2835739" y="4118934"/>
            <a:ext cx="6520522" cy="2096756"/>
          </a:xfrm>
          <a:prstGeom prst="rect">
            <a:avLst/>
          </a:prstGeom>
        </p:spPr>
      </p:pic>
    </p:spTree>
    <p:extLst>
      <p:ext uri="{BB962C8B-B14F-4D97-AF65-F5344CB8AC3E}">
        <p14:creationId xmlns:p14="http://schemas.microsoft.com/office/powerpoint/2010/main" val="421541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EA888-B354-6AF4-8A82-AE88EEC7FC5A}"/>
              </a:ext>
            </a:extLst>
          </p:cNvPr>
          <p:cNvSpPr>
            <a:spLocks noGrp="1"/>
          </p:cNvSpPr>
          <p:nvPr>
            <p:ph type="title"/>
          </p:nvPr>
        </p:nvSpPr>
        <p:spPr/>
        <p:txBody>
          <a:bodyPr/>
          <a:lstStyle/>
          <a:p>
            <a:r>
              <a:rPr lang="en-US" b="1" dirty="0">
                <a:solidFill>
                  <a:srgbClr val="FF0000"/>
                </a:solidFill>
              </a:rPr>
              <a:t>Kinetic Energy </a:t>
            </a:r>
            <a:endParaRPr lang="en-US" dirty="0"/>
          </a:p>
        </p:txBody>
      </p:sp>
      <p:sp>
        <p:nvSpPr>
          <p:cNvPr id="3" name="Content Placeholder 2">
            <a:extLst>
              <a:ext uri="{FF2B5EF4-FFF2-40B4-BE49-F238E27FC236}">
                <a16:creationId xmlns:a16="http://schemas.microsoft.com/office/drawing/2014/main" id="{63DB8385-CA9D-A1EE-053D-F1E534561B83}"/>
              </a:ext>
            </a:extLst>
          </p:cNvPr>
          <p:cNvSpPr>
            <a:spLocks noGrp="1"/>
          </p:cNvSpPr>
          <p:nvPr>
            <p:ph idx="1"/>
          </p:nvPr>
        </p:nvSpPr>
        <p:spPr/>
        <p:txBody>
          <a:bodyPr>
            <a:normAutofit/>
          </a:bodyPr>
          <a:lstStyle/>
          <a:p>
            <a:endParaRPr lang="en-US" dirty="0"/>
          </a:p>
          <a:p>
            <a:r>
              <a:rPr lang="en-US" dirty="0"/>
              <a:t>Kinetic energy (KE) is the energy due to motion.</a:t>
            </a:r>
          </a:p>
          <a:p>
            <a:r>
              <a:rPr lang="en-US" dirty="0"/>
              <a:t> All moving objects have kinetic energy.</a:t>
            </a:r>
          </a:p>
          <a:p>
            <a:r>
              <a:rPr lang="en-US" dirty="0"/>
              <a:t>If the object is not moving ( at rest ) , its KE is ZERO .</a:t>
            </a:r>
          </a:p>
          <a:p>
            <a:endParaRPr lang="en-US" dirty="0"/>
          </a:p>
          <a:p>
            <a:r>
              <a:rPr lang="en-US" b="1" dirty="0"/>
              <a:t>The kinetic energy </a:t>
            </a:r>
            <a:r>
              <a:rPr lang="en-US" dirty="0"/>
              <a:t>of a moving object </a:t>
            </a:r>
            <a:r>
              <a:rPr lang="en-US" u="sng" dirty="0"/>
              <a:t>depends on two factors</a:t>
            </a:r>
            <a:r>
              <a:rPr lang="en-US" dirty="0"/>
              <a:t>: </a:t>
            </a:r>
          </a:p>
          <a:p>
            <a:pPr marL="0" indent="0">
              <a:buNone/>
            </a:pPr>
            <a:r>
              <a:rPr lang="en-US" dirty="0"/>
              <a:t>**the object’s </a:t>
            </a:r>
            <a:r>
              <a:rPr lang="en-US" dirty="0">
                <a:highlight>
                  <a:srgbClr val="FFFF00"/>
                </a:highlight>
              </a:rPr>
              <a:t>speed</a:t>
            </a:r>
            <a:r>
              <a:rPr lang="en-US" dirty="0"/>
              <a:t>  **  and its </a:t>
            </a:r>
            <a:r>
              <a:rPr lang="en-US" dirty="0">
                <a:highlight>
                  <a:srgbClr val="FFFF00"/>
                </a:highlight>
              </a:rPr>
              <a:t>mass</a:t>
            </a:r>
          </a:p>
        </p:txBody>
      </p:sp>
    </p:spTree>
    <p:extLst>
      <p:ext uri="{BB962C8B-B14F-4D97-AF65-F5344CB8AC3E}">
        <p14:creationId xmlns:p14="http://schemas.microsoft.com/office/powerpoint/2010/main" val="94387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2F87E-0A4E-6860-FCDE-0A71E66990C4}"/>
              </a:ext>
            </a:extLst>
          </p:cNvPr>
          <p:cNvSpPr>
            <a:spLocks noGrp="1"/>
          </p:cNvSpPr>
          <p:nvPr>
            <p:ph type="title"/>
          </p:nvPr>
        </p:nvSpPr>
        <p:spPr/>
        <p:txBody>
          <a:bodyPr/>
          <a:lstStyle/>
          <a:p>
            <a:r>
              <a:rPr lang="en-US" dirty="0"/>
              <a:t>How are kinetic energy and mass related? </a:t>
            </a:r>
          </a:p>
        </p:txBody>
      </p:sp>
      <p:sp>
        <p:nvSpPr>
          <p:cNvPr id="3" name="Content Placeholder 2">
            <a:extLst>
              <a:ext uri="{FF2B5EF4-FFF2-40B4-BE49-F238E27FC236}">
                <a16:creationId xmlns:a16="http://schemas.microsoft.com/office/drawing/2014/main" id="{9BB86391-0DFB-73FD-AA70-93E295DBFD88}"/>
              </a:ext>
            </a:extLst>
          </p:cNvPr>
          <p:cNvSpPr>
            <a:spLocks noGrp="1"/>
          </p:cNvSpPr>
          <p:nvPr>
            <p:ph idx="1"/>
          </p:nvPr>
        </p:nvSpPr>
        <p:spPr>
          <a:xfrm>
            <a:off x="838200" y="1825625"/>
            <a:ext cx="4971756" cy="4351338"/>
          </a:xfrm>
        </p:spPr>
        <p:txBody>
          <a:bodyPr/>
          <a:lstStyle/>
          <a:p>
            <a:r>
              <a:rPr lang="en-US" dirty="0"/>
              <a:t>Kinetic Energy and Mass</a:t>
            </a:r>
          </a:p>
          <a:p>
            <a:r>
              <a:rPr lang="en-US" dirty="0"/>
              <a:t> Imagine holding two balls with different masses above a pan of modeling clay.</a:t>
            </a:r>
          </a:p>
          <a:p>
            <a:r>
              <a:rPr lang="en-US" dirty="0"/>
              <a:t> If you drop the balls from the same height, which ball will create the largest dent in the clay ?</a:t>
            </a:r>
          </a:p>
        </p:txBody>
      </p:sp>
      <p:pic>
        <p:nvPicPr>
          <p:cNvPr id="1028" name="Picture 4" descr="30k+ Tennis Ball Pictures | Download Free Images on Unsplash">
            <a:extLst>
              <a:ext uri="{FF2B5EF4-FFF2-40B4-BE49-F238E27FC236}">
                <a16:creationId xmlns:a16="http://schemas.microsoft.com/office/drawing/2014/main" id="{11FD5BD9-FCD8-A2D5-16B9-DAD5FE0D6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716" y="2253576"/>
            <a:ext cx="1246008" cy="106562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0D4EE057-97A8-3E96-A715-4D828096E740}"/>
              </a:ext>
            </a:extLst>
          </p:cNvPr>
          <p:cNvCxnSpPr>
            <a:cxnSpLocks/>
          </p:cNvCxnSpPr>
          <p:nvPr/>
        </p:nvCxnSpPr>
        <p:spPr>
          <a:xfrm flipH="1">
            <a:off x="6583680" y="5359791"/>
            <a:ext cx="5263763"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032" name="Picture 8" descr="Baseball (ball) - Wikipedia">
            <a:extLst>
              <a:ext uri="{FF2B5EF4-FFF2-40B4-BE49-F238E27FC236}">
                <a16:creationId xmlns:a16="http://schemas.microsoft.com/office/drawing/2014/main" id="{C83891CB-8D1A-0FA8-4787-D988172C1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975" y="2351467"/>
            <a:ext cx="897835" cy="8698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19299D2-D07A-D0F8-44F4-F0C34BE3502A}"/>
              </a:ext>
            </a:extLst>
          </p:cNvPr>
          <p:cNvSpPr/>
          <p:nvPr/>
        </p:nvSpPr>
        <p:spPr>
          <a:xfrm>
            <a:off x="6583680" y="5359791"/>
            <a:ext cx="5263763" cy="81717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62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2F87E-0A4E-6860-FCDE-0A71E66990C4}"/>
              </a:ext>
            </a:extLst>
          </p:cNvPr>
          <p:cNvSpPr>
            <a:spLocks noGrp="1"/>
          </p:cNvSpPr>
          <p:nvPr>
            <p:ph type="title"/>
          </p:nvPr>
        </p:nvSpPr>
        <p:spPr/>
        <p:txBody>
          <a:bodyPr/>
          <a:lstStyle/>
          <a:p>
            <a:r>
              <a:rPr lang="en-US" dirty="0"/>
              <a:t>How are kinetic energy and mass related? </a:t>
            </a:r>
          </a:p>
        </p:txBody>
      </p:sp>
      <p:sp>
        <p:nvSpPr>
          <p:cNvPr id="3" name="Content Placeholder 2">
            <a:extLst>
              <a:ext uri="{FF2B5EF4-FFF2-40B4-BE49-F238E27FC236}">
                <a16:creationId xmlns:a16="http://schemas.microsoft.com/office/drawing/2014/main" id="{9BB86391-0DFB-73FD-AA70-93E295DBFD88}"/>
              </a:ext>
            </a:extLst>
          </p:cNvPr>
          <p:cNvSpPr>
            <a:spLocks noGrp="1"/>
          </p:cNvSpPr>
          <p:nvPr>
            <p:ph idx="1"/>
          </p:nvPr>
        </p:nvSpPr>
        <p:spPr>
          <a:xfrm>
            <a:off x="838200" y="1825625"/>
            <a:ext cx="4971756" cy="4351338"/>
          </a:xfrm>
        </p:spPr>
        <p:txBody>
          <a:bodyPr/>
          <a:lstStyle/>
          <a:p>
            <a:r>
              <a:rPr lang="en-US" dirty="0"/>
              <a:t>Kinetic Energy and Mass</a:t>
            </a:r>
          </a:p>
          <a:p>
            <a:r>
              <a:rPr lang="en-US" dirty="0"/>
              <a:t> Imagine holding two balls with different masses above a pan of modeling clay.</a:t>
            </a:r>
          </a:p>
          <a:p>
            <a:endParaRPr lang="en-US" dirty="0"/>
          </a:p>
          <a:p>
            <a:r>
              <a:rPr lang="en-US" dirty="0"/>
              <a:t> If you drop the balls from the same height, the ball with the </a:t>
            </a:r>
            <a:r>
              <a:rPr lang="en-US" u="sng" dirty="0"/>
              <a:t>most mass will create the largest dent in the clay</a:t>
            </a:r>
          </a:p>
        </p:txBody>
      </p:sp>
      <p:pic>
        <p:nvPicPr>
          <p:cNvPr id="1028" name="Picture 4" descr="30k+ Tennis Ball Pictures | Download Free Images on Unsplash">
            <a:extLst>
              <a:ext uri="{FF2B5EF4-FFF2-40B4-BE49-F238E27FC236}">
                <a16:creationId xmlns:a16="http://schemas.microsoft.com/office/drawing/2014/main" id="{11FD5BD9-FCD8-A2D5-16B9-DAD5FE0D6EA4}"/>
              </a:ext>
            </a:extLst>
          </p:cNvPr>
          <p:cNvPicPr>
            <a:picLocks noChangeAspect="1" noChangeArrowheads="1"/>
          </p:cNvPicPr>
          <p:nvPr/>
        </p:nvPicPr>
        <p:blipFill>
          <a:blip r:embed="rId2">
            <a:alphaModFix amt="51000"/>
            <a:extLst>
              <a:ext uri="{28A0092B-C50C-407E-A947-70E740481C1C}">
                <a14:useLocalDpi xmlns:a14="http://schemas.microsoft.com/office/drawing/2010/main" val="0"/>
              </a:ext>
            </a:extLst>
          </a:blip>
          <a:srcRect/>
          <a:stretch>
            <a:fillRect/>
          </a:stretch>
        </p:blipFill>
        <p:spPr bwMode="auto">
          <a:xfrm>
            <a:off x="7045060" y="2256310"/>
            <a:ext cx="1246008" cy="106562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0D4EE057-97A8-3E96-A715-4D828096E740}"/>
              </a:ext>
            </a:extLst>
          </p:cNvPr>
          <p:cNvCxnSpPr>
            <a:cxnSpLocks/>
          </p:cNvCxnSpPr>
          <p:nvPr/>
        </p:nvCxnSpPr>
        <p:spPr>
          <a:xfrm flipH="1">
            <a:off x="6583680" y="5359791"/>
            <a:ext cx="5263763"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032" name="Picture 8" descr="Baseball (ball) - Wikipedia">
            <a:extLst>
              <a:ext uri="{FF2B5EF4-FFF2-40B4-BE49-F238E27FC236}">
                <a16:creationId xmlns:a16="http://schemas.microsoft.com/office/drawing/2014/main" id="{C83891CB-8D1A-0FA8-4787-D988172C1AFC}"/>
              </a:ext>
            </a:extLst>
          </p:cNvPr>
          <p:cNvPicPr>
            <a:picLocks noChangeAspect="1" noChangeArrowheads="1"/>
          </p:cNvPicPr>
          <p:nvPr/>
        </p:nvPicPr>
        <p:blipFill>
          <a:blip r:embed="rId3">
            <a:alphaModFix amt="44000"/>
            <a:extLst>
              <a:ext uri="{28A0092B-C50C-407E-A947-70E740481C1C}">
                <a14:useLocalDpi xmlns:a14="http://schemas.microsoft.com/office/drawing/2010/main" val="0"/>
              </a:ext>
            </a:extLst>
          </a:blip>
          <a:srcRect/>
          <a:stretch>
            <a:fillRect/>
          </a:stretch>
        </p:blipFill>
        <p:spPr bwMode="auto">
          <a:xfrm>
            <a:off x="9857355" y="2299500"/>
            <a:ext cx="897835" cy="8698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30k+ Tennis Ball Pictures | Download Free Images on Unsplash">
            <a:extLst>
              <a:ext uri="{FF2B5EF4-FFF2-40B4-BE49-F238E27FC236}">
                <a16:creationId xmlns:a16="http://schemas.microsoft.com/office/drawing/2014/main" id="{A3FE8F14-C4B0-7141-863C-D319164E8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125" y="4601690"/>
            <a:ext cx="1246008" cy="10656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Baseball (ball) - Wikipedia">
            <a:extLst>
              <a:ext uri="{FF2B5EF4-FFF2-40B4-BE49-F238E27FC236}">
                <a16:creationId xmlns:a16="http://schemas.microsoft.com/office/drawing/2014/main" id="{CEA6C483-F9AC-792F-647B-60B0C45CA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880" y="5134504"/>
            <a:ext cx="897835" cy="869847"/>
          </a:xfrm>
          <a:prstGeom prst="rect">
            <a:avLst/>
          </a:prstGeom>
          <a:noFill/>
          <a:extLst>
            <a:ext uri="{909E8E84-426E-40DD-AFC4-6F175D3DCCD1}">
              <a14:hiddenFill xmlns:a14="http://schemas.microsoft.com/office/drawing/2010/main">
                <a:solidFill>
                  <a:srgbClr val="FFFFFF"/>
                </a:solidFill>
              </a14:hiddenFill>
            </a:ext>
          </a:extLst>
        </p:spPr>
      </p:pic>
      <p:sp>
        <p:nvSpPr>
          <p:cNvPr id="4" name="Arc 3">
            <a:extLst>
              <a:ext uri="{FF2B5EF4-FFF2-40B4-BE49-F238E27FC236}">
                <a16:creationId xmlns:a16="http://schemas.microsoft.com/office/drawing/2014/main" id="{5E2322C5-9108-F871-119A-0E62717B0326}"/>
              </a:ext>
            </a:extLst>
          </p:cNvPr>
          <p:cNvSpPr/>
          <p:nvPr/>
        </p:nvSpPr>
        <p:spPr>
          <a:xfrm rot="2125057" flipV="1">
            <a:off x="6407110" y="4046860"/>
            <a:ext cx="2132077" cy="1476280"/>
          </a:xfrm>
          <a:custGeom>
            <a:avLst/>
            <a:gdLst>
              <a:gd name="connsiteX0" fmla="*/ 1066038 w 2132077"/>
              <a:gd name="connsiteY0" fmla="*/ 0 h 1476280"/>
              <a:gd name="connsiteX1" fmla="*/ 2132077 w 2132077"/>
              <a:gd name="connsiteY1" fmla="*/ 738140 h 1476280"/>
              <a:gd name="connsiteX2" fmla="*/ 1620379 w 2132077"/>
              <a:gd name="connsiteY2" fmla="*/ 738140 h 1476280"/>
              <a:gd name="connsiteX3" fmla="*/ 1066039 w 2132077"/>
              <a:gd name="connsiteY3" fmla="*/ 738140 h 1476280"/>
              <a:gd name="connsiteX4" fmla="*/ 1066038 w 2132077"/>
              <a:gd name="connsiteY4" fmla="*/ 0 h 1476280"/>
              <a:gd name="connsiteX0" fmla="*/ 1066038 w 2132077"/>
              <a:gd name="connsiteY0" fmla="*/ 0 h 1476280"/>
              <a:gd name="connsiteX1" fmla="*/ 2132077 w 2132077"/>
              <a:gd name="connsiteY1" fmla="*/ 738140 h 1476280"/>
            </a:gdLst>
            <a:ahLst/>
            <a:cxnLst>
              <a:cxn ang="0">
                <a:pos x="connsiteX0" y="connsiteY0"/>
              </a:cxn>
              <a:cxn ang="0">
                <a:pos x="connsiteX1" y="connsiteY1"/>
              </a:cxn>
            </a:cxnLst>
            <a:rect l="l" t="t" r="r" b="b"/>
            <a:pathLst>
              <a:path w="2132077" h="1476280" stroke="0" extrusionOk="0">
                <a:moveTo>
                  <a:pt x="1066038" y="0"/>
                </a:moveTo>
                <a:cubicBezTo>
                  <a:pt x="1698406" y="-96519"/>
                  <a:pt x="2205789" y="297246"/>
                  <a:pt x="2132077" y="738140"/>
                </a:cubicBezTo>
                <a:cubicBezTo>
                  <a:pt x="2028723" y="750352"/>
                  <a:pt x="1837145" y="706120"/>
                  <a:pt x="1620379" y="738140"/>
                </a:cubicBezTo>
                <a:cubicBezTo>
                  <a:pt x="1403613" y="770160"/>
                  <a:pt x="1341900" y="711121"/>
                  <a:pt x="1066039" y="738140"/>
                </a:cubicBezTo>
                <a:cubicBezTo>
                  <a:pt x="1072476" y="503197"/>
                  <a:pt x="1041792" y="223724"/>
                  <a:pt x="1066038" y="0"/>
                </a:cubicBezTo>
                <a:close/>
              </a:path>
              <a:path w="2132077" h="1476280" fill="none" extrusionOk="0">
                <a:moveTo>
                  <a:pt x="1066038" y="0"/>
                </a:moveTo>
                <a:cubicBezTo>
                  <a:pt x="1665743" y="95013"/>
                  <a:pt x="2150605" y="352985"/>
                  <a:pt x="2132077" y="738140"/>
                </a:cubicBezTo>
              </a:path>
              <a:path w="2132077" h="1476280" fill="none" stroke="0" extrusionOk="0">
                <a:moveTo>
                  <a:pt x="1066038" y="0"/>
                </a:moveTo>
                <a:cubicBezTo>
                  <a:pt x="1566844" y="71959"/>
                  <a:pt x="2097004" y="347852"/>
                  <a:pt x="2132077" y="738140"/>
                </a:cubicBezTo>
              </a:path>
            </a:pathLst>
          </a:custGeom>
          <a:ln w="57150">
            <a:solidFill>
              <a:schemeClr val="accent4">
                <a:lumMod val="50000"/>
              </a:schemeClr>
            </a:solidFill>
            <a:extLst>
              <a:ext uri="{C807C97D-BFC1-408E-A445-0C87EB9F89A2}">
                <ask:lineSketchStyleProps xmlns:ask="http://schemas.microsoft.com/office/drawing/2018/sketchyshapes" sd="995259802">
                  <a:prstGeom prst="arc">
                    <a:avLst/>
                  </a:prstGeom>
                  <ask:type>
                    <ask:lineSketchScribbl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324A3314-D664-ACAD-D86E-96AE1A6A1690}"/>
              </a:ext>
            </a:extLst>
          </p:cNvPr>
          <p:cNvSpPr/>
          <p:nvPr/>
        </p:nvSpPr>
        <p:spPr>
          <a:xfrm>
            <a:off x="9749764" y="5320367"/>
            <a:ext cx="1150066" cy="869847"/>
          </a:xfrm>
          <a:custGeom>
            <a:avLst/>
            <a:gdLst>
              <a:gd name="connsiteX0" fmla="*/ 0 w 1150066"/>
              <a:gd name="connsiteY0" fmla="*/ 17178 h 869847"/>
              <a:gd name="connsiteX1" fmla="*/ 76671 w 1150066"/>
              <a:gd name="connsiteY1" fmla="*/ 206660 h 869847"/>
              <a:gd name="connsiteX2" fmla="*/ 107339 w 1150066"/>
              <a:gd name="connsiteY2" fmla="*/ 254029 h 869847"/>
              <a:gd name="connsiteX3" fmla="*/ 122674 w 1150066"/>
              <a:gd name="connsiteY3" fmla="*/ 301401 h 869847"/>
              <a:gd name="connsiteX4" fmla="*/ 153342 w 1150066"/>
              <a:gd name="connsiteY4" fmla="*/ 459303 h 869847"/>
              <a:gd name="connsiteX5" fmla="*/ 184010 w 1150066"/>
              <a:gd name="connsiteY5" fmla="*/ 585624 h 869847"/>
              <a:gd name="connsiteX6" fmla="*/ 214679 w 1150066"/>
              <a:gd name="connsiteY6" fmla="*/ 680365 h 869847"/>
              <a:gd name="connsiteX7" fmla="*/ 260681 w 1150066"/>
              <a:gd name="connsiteY7" fmla="*/ 790895 h 869847"/>
              <a:gd name="connsiteX8" fmla="*/ 306684 w 1150066"/>
              <a:gd name="connsiteY8" fmla="*/ 822477 h 869847"/>
              <a:gd name="connsiteX9" fmla="*/ 536697 w 1150066"/>
              <a:gd name="connsiteY9" fmla="*/ 854057 h 869847"/>
              <a:gd name="connsiteX10" fmla="*/ 598034 w 1150066"/>
              <a:gd name="connsiteY10" fmla="*/ 869847 h 869847"/>
              <a:gd name="connsiteX11" fmla="*/ 812713 w 1150066"/>
              <a:gd name="connsiteY11" fmla="*/ 822477 h 869847"/>
              <a:gd name="connsiteX12" fmla="*/ 904718 w 1150066"/>
              <a:gd name="connsiteY12" fmla="*/ 711944 h 869847"/>
              <a:gd name="connsiteX13" fmla="*/ 920053 w 1150066"/>
              <a:gd name="connsiteY13" fmla="*/ 664575 h 869847"/>
              <a:gd name="connsiteX14" fmla="*/ 966055 w 1150066"/>
              <a:gd name="connsiteY14" fmla="*/ 585624 h 869847"/>
              <a:gd name="connsiteX15" fmla="*/ 1012058 w 1150066"/>
              <a:gd name="connsiteY15" fmla="*/ 475093 h 869847"/>
              <a:gd name="connsiteX16" fmla="*/ 1027392 w 1150066"/>
              <a:gd name="connsiteY16" fmla="*/ 427721 h 869847"/>
              <a:gd name="connsiteX17" fmla="*/ 1058060 w 1150066"/>
              <a:gd name="connsiteY17" fmla="*/ 380352 h 869847"/>
              <a:gd name="connsiteX18" fmla="*/ 1042726 w 1150066"/>
              <a:gd name="connsiteY18" fmla="*/ 159288 h 869847"/>
              <a:gd name="connsiteX19" fmla="*/ 1012058 w 1150066"/>
              <a:gd name="connsiteY19" fmla="*/ 64547 h 869847"/>
              <a:gd name="connsiteX20" fmla="*/ 1027392 w 1150066"/>
              <a:gd name="connsiteY20" fmla="*/ 17178 h 869847"/>
              <a:gd name="connsiteX21" fmla="*/ 1150066 w 1150066"/>
              <a:gd name="connsiteY21" fmla="*/ 1388 h 86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0066" h="869847" extrusionOk="0">
                <a:moveTo>
                  <a:pt x="0" y="17178"/>
                </a:moveTo>
                <a:cubicBezTo>
                  <a:pt x="140678" y="181295"/>
                  <a:pt x="31604" y="27134"/>
                  <a:pt x="76671" y="206660"/>
                </a:cubicBezTo>
                <a:cubicBezTo>
                  <a:pt x="80311" y="221712"/>
                  <a:pt x="99358" y="238072"/>
                  <a:pt x="107339" y="254029"/>
                </a:cubicBezTo>
                <a:cubicBezTo>
                  <a:pt x="111657" y="271703"/>
                  <a:pt x="117735" y="286623"/>
                  <a:pt x="122674" y="301401"/>
                </a:cubicBezTo>
                <a:cubicBezTo>
                  <a:pt x="148583" y="398299"/>
                  <a:pt x="134923" y="344029"/>
                  <a:pt x="153342" y="459303"/>
                </a:cubicBezTo>
                <a:cubicBezTo>
                  <a:pt x="163998" y="496364"/>
                  <a:pt x="168853" y="537879"/>
                  <a:pt x="184010" y="585624"/>
                </a:cubicBezTo>
                <a:cubicBezTo>
                  <a:pt x="186753" y="617110"/>
                  <a:pt x="200694" y="656172"/>
                  <a:pt x="214679" y="680365"/>
                </a:cubicBezTo>
                <a:cubicBezTo>
                  <a:pt x="227341" y="712888"/>
                  <a:pt x="240298" y="765734"/>
                  <a:pt x="260681" y="790895"/>
                </a:cubicBezTo>
                <a:cubicBezTo>
                  <a:pt x="275027" y="802947"/>
                  <a:pt x="291188" y="815007"/>
                  <a:pt x="306684" y="822477"/>
                </a:cubicBezTo>
                <a:cubicBezTo>
                  <a:pt x="358326" y="848532"/>
                  <a:pt x="513153" y="852937"/>
                  <a:pt x="536697" y="854057"/>
                </a:cubicBezTo>
                <a:cubicBezTo>
                  <a:pt x="557118" y="858349"/>
                  <a:pt x="576423" y="870733"/>
                  <a:pt x="598034" y="869847"/>
                </a:cubicBezTo>
                <a:cubicBezTo>
                  <a:pt x="715980" y="869953"/>
                  <a:pt x="720319" y="859029"/>
                  <a:pt x="812713" y="822477"/>
                </a:cubicBezTo>
                <a:cubicBezTo>
                  <a:pt x="847747" y="792619"/>
                  <a:pt x="882828" y="766830"/>
                  <a:pt x="904718" y="711944"/>
                </a:cubicBezTo>
                <a:cubicBezTo>
                  <a:pt x="916048" y="699281"/>
                  <a:pt x="910452" y="676647"/>
                  <a:pt x="920053" y="664575"/>
                </a:cubicBezTo>
                <a:cubicBezTo>
                  <a:pt x="930495" y="641474"/>
                  <a:pt x="950787" y="613794"/>
                  <a:pt x="966055" y="585624"/>
                </a:cubicBezTo>
                <a:cubicBezTo>
                  <a:pt x="1015412" y="386364"/>
                  <a:pt x="959481" y="550678"/>
                  <a:pt x="1012058" y="475093"/>
                </a:cubicBezTo>
                <a:cubicBezTo>
                  <a:pt x="1023927" y="461488"/>
                  <a:pt x="1018403" y="439343"/>
                  <a:pt x="1027392" y="427721"/>
                </a:cubicBezTo>
                <a:cubicBezTo>
                  <a:pt x="1035772" y="411681"/>
                  <a:pt x="1049473" y="399453"/>
                  <a:pt x="1058060" y="380352"/>
                </a:cubicBezTo>
                <a:cubicBezTo>
                  <a:pt x="1050724" y="317655"/>
                  <a:pt x="1055214" y="241157"/>
                  <a:pt x="1042726" y="159288"/>
                </a:cubicBezTo>
                <a:cubicBezTo>
                  <a:pt x="1037931" y="126369"/>
                  <a:pt x="1012058" y="64547"/>
                  <a:pt x="1012058" y="64547"/>
                </a:cubicBezTo>
                <a:cubicBezTo>
                  <a:pt x="1016531" y="48675"/>
                  <a:pt x="1014537" y="32647"/>
                  <a:pt x="1027392" y="17178"/>
                </a:cubicBezTo>
                <a:cubicBezTo>
                  <a:pt x="1046898" y="-9309"/>
                  <a:pt x="1129661" y="3412"/>
                  <a:pt x="1150066" y="1388"/>
                </a:cubicBezTo>
              </a:path>
            </a:pathLst>
          </a:custGeom>
          <a:noFill/>
          <a:ln w="57150">
            <a:solidFill>
              <a:schemeClr val="accent4">
                <a:lumMod val="50000"/>
              </a:schemeClr>
            </a:solidFill>
            <a:extLst>
              <a:ext uri="{C807C97D-BFC1-408E-A445-0C87EB9F89A2}">
                <ask:lineSketchStyleProps xmlns:ask="http://schemas.microsoft.com/office/drawing/2018/sketchyshapes" sd="3061001649">
                  <a:custGeom>
                    <a:avLst/>
                    <a:gdLst>
                      <a:gd name="connsiteX0" fmla="*/ 0 w 993913"/>
                      <a:gd name="connsiteY0" fmla="*/ 14417 h 730034"/>
                      <a:gd name="connsiteX1" fmla="*/ 66261 w 993913"/>
                      <a:gd name="connsiteY1" fmla="*/ 173443 h 730034"/>
                      <a:gd name="connsiteX2" fmla="*/ 92765 w 993913"/>
                      <a:gd name="connsiteY2" fmla="*/ 213199 h 730034"/>
                      <a:gd name="connsiteX3" fmla="*/ 106018 w 993913"/>
                      <a:gd name="connsiteY3" fmla="*/ 252956 h 730034"/>
                      <a:gd name="connsiteX4" fmla="*/ 132522 w 993913"/>
                      <a:gd name="connsiteY4" fmla="*/ 385478 h 730034"/>
                      <a:gd name="connsiteX5" fmla="*/ 159026 w 993913"/>
                      <a:gd name="connsiteY5" fmla="*/ 491495 h 730034"/>
                      <a:gd name="connsiteX6" fmla="*/ 185531 w 993913"/>
                      <a:gd name="connsiteY6" fmla="*/ 571008 h 730034"/>
                      <a:gd name="connsiteX7" fmla="*/ 225287 w 993913"/>
                      <a:gd name="connsiteY7" fmla="*/ 663773 h 730034"/>
                      <a:gd name="connsiteX8" fmla="*/ 265044 w 993913"/>
                      <a:gd name="connsiteY8" fmla="*/ 690278 h 730034"/>
                      <a:gd name="connsiteX9" fmla="*/ 463826 w 993913"/>
                      <a:gd name="connsiteY9" fmla="*/ 716782 h 730034"/>
                      <a:gd name="connsiteX10" fmla="*/ 516835 w 993913"/>
                      <a:gd name="connsiteY10" fmla="*/ 730034 h 730034"/>
                      <a:gd name="connsiteX11" fmla="*/ 702365 w 993913"/>
                      <a:gd name="connsiteY11" fmla="*/ 690278 h 730034"/>
                      <a:gd name="connsiteX12" fmla="*/ 781878 w 993913"/>
                      <a:gd name="connsiteY12" fmla="*/ 597512 h 730034"/>
                      <a:gd name="connsiteX13" fmla="*/ 795131 w 993913"/>
                      <a:gd name="connsiteY13" fmla="*/ 557756 h 730034"/>
                      <a:gd name="connsiteX14" fmla="*/ 834887 w 993913"/>
                      <a:gd name="connsiteY14" fmla="*/ 491495 h 730034"/>
                      <a:gd name="connsiteX15" fmla="*/ 874644 w 993913"/>
                      <a:gd name="connsiteY15" fmla="*/ 398730 h 730034"/>
                      <a:gd name="connsiteX16" fmla="*/ 887896 w 993913"/>
                      <a:gd name="connsiteY16" fmla="*/ 358973 h 730034"/>
                      <a:gd name="connsiteX17" fmla="*/ 914400 w 993913"/>
                      <a:gd name="connsiteY17" fmla="*/ 319217 h 730034"/>
                      <a:gd name="connsiteX18" fmla="*/ 901148 w 993913"/>
                      <a:gd name="connsiteY18" fmla="*/ 133686 h 730034"/>
                      <a:gd name="connsiteX19" fmla="*/ 874644 w 993913"/>
                      <a:gd name="connsiteY19" fmla="*/ 54173 h 730034"/>
                      <a:gd name="connsiteX20" fmla="*/ 887896 w 993913"/>
                      <a:gd name="connsiteY20" fmla="*/ 14417 h 730034"/>
                      <a:gd name="connsiteX21" fmla="*/ 993913 w 993913"/>
                      <a:gd name="connsiteY21" fmla="*/ 1165 h 73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3913" h="730034">
                        <a:moveTo>
                          <a:pt x="0" y="14417"/>
                        </a:moveTo>
                        <a:cubicBezTo>
                          <a:pt x="100017" y="139438"/>
                          <a:pt x="18645" y="14723"/>
                          <a:pt x="66261" y="173443"/>
                        </a:cubicBezTo>
                        <a:cubicBezTo>
                          <a:pt x="70838" y="188698"/>
                          <a:pt x="85642" y="198954"/>
                          <a:pt x="92765" y="213199"/>
                        </a:cubicBezTo>
                        <a:cubicBezTo>
                          <a:pt x="99012" y="225693"/>
                          <a:pt x="102180" y="239524"/>
                          <a:pt x="106018" y="252956"/>
                        </a:cubicBezTo>
                        <a:cubicBezTo>
                          <a:pt x="129898" y="336533"/>
                          <a:pt x="110211" y="281360"/>
                          <a:pt x="132522" y="385478"/>
                        </a:cubicBezTo>
                        <a:cubicBezTo>
                          <a:pt x="140154" y="421096"/>
                          <a:pt x="149019" y="456470"/>
                          <a:pt x="159026" y="491495"/>
                        </a:cubicBezTo>
                        <a:cubicBezTo>
                          <a:pt x="166701" y="518358"/>
                          <a:pt x="176696" y="544504"/>
                          <a:pt x="185531" y="571008"/>
                        </a:cubicBezTo>
                        <a:cubicBezTo>
                          <a:pt x="194738" y="598628"/>
                          <a:pt x="207091" y="641937"/>
                          <a:pt x="225287" y="663773"/>
                        </a:cubicBezTo>
                        <a:cubicBezTo>
                          <a:pt x="235483" y="676009"/>
                          <a:pt x="250404" y="684004"/>
                          <a:pt x="265044" y="690278"/>
                        </a:cubicBezTo>
                        <a:cubicBezTo>
                          <a:pt x="312320" y="710540"/>
                          <a:pt x="442075" y="714805"/>
                          <a:pt x="463826" y="716782"/>
                        </a:cubicBezTo>
                        <a:cubicBezTo>
                          <a:pt x="481496" y="721199"/>
                          <a:pt x="498622" y="730034"/>
                          <a:pt x="516835" y="730034"/>
                        </a:cubicBezTo>
                        <a:cubicBezTo>
                          <a:pt x="620050" y="730034"/>
                          <a:pt x="622572" y="722195"/>
                          <a:pt x="702365" y="690278"/>
                        </a:cubicBezTo>
                        <a:cubicBezTo>
                          <a:pt x="733699" y="658944"/>
                          <a:pt x="759209" y="637183"/>
                          <a:pt x="781878" y="597512"/>
                        </a:cubicBezTo>
                        <a:cubicBezTo>
                          <a:pt x="788809" y="585384"/>
                          <a:pt x="788884" y="570250"/>
                          <a:pt x="795131" y="557756"/>
                        </a:cubicBezTo>
                        <a:cubicBezTo>
                          <a:pt x="806650" y="534718"/>
                          <a:pt x="821635" y="513582"/>
                          <a:pt x="834887" y="491495"/>
                        </a:cubicBezTo>
                        <a:cubicBezTo>
                          <a:pt x="865889" y="336485"/>
                          <a:pt x="823725" y="483594"/>
                          <a:pt x="874644" y="398730"/>
                        </a:cubicBezTo>
                        <a:cubicBezTo>
                          <a:pt x="881831" y="386752"/>
                          <a:pt x="881649" y="371467"/>
                          <a:pt x="887896" y="358973"/>
                        </a:cubicBezTo>
                        <a:cubicBezTo>
                          <a:pt x="895019" y="344727"/>
                          <a:pt x="905565" y="332469"/>
                          <a:pt x="914400" y="319217"/>
                        </a:cubicBezTo>
                        <a:cubicBezTo>
                          <a:pt x="909983" y="257373"/>
                          <a:pt x="910345" y="195001"/>
                          <a:pt x="901148" y="133686"/>
                        </a:cubicBezTo>
                        <a:cubicBezTo>
                          <a:pt x="897004" y="106057"/>
                          <a:pt x="874644" y="54173"/>
                          <a:pt x="874644" y="54173"/>
                        </a:cubicBezTo>
                        <a:cubicBezTo>
                          <a:pt x="879061" y="40921"/>
                          <a:pt x="878019" y="24294"/>
                          <a:pt x="887896" y="14417"/>
                        </a:cubicBezTo>
                        <a:cubicBezTo>
                          <a:pt x="908133" y="-5820"/>
                          <a:pt x="977678" y="1165"/>
                          <a:pt x="993913" y="116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30k+ Tennis Ball Pictures | Download Free Images on Unsplash">
            <a:extLst>
              <a:ext uri="{FF2B5EF4-FFF2-40B4-BE49-F238E27FC236}">
                <a16:creationId xmlns:a16="http://schemas.microsoft.com/office/drawing/2014/main" id="{24712740-247E-AD0A-2196-4417A0C2F657}"/>
              </a:ext>
            </a:extLst>
          </p:cNvPr>
          <p:cNvPicPr>
            <a:picLocks noChangeAspect="1" noChangeArrowheads="1"/>
          </p:cNvPicPr>
          <p:nvPr/>
        </p:nvPicPr>
        <p:blipFill>
          <a:blip r:embed="rId2">
            <a:alphaModFix amt="29000"/>
            <a:extLst>
              <a:ext uri="{28A0092B-C50C-407E-A947-70E740481C1C}">
                <a14:useLocalDpi xmlns:a14="http://schemas.microsoft.com/office/drawing/2010/main" val="0"/>
              </a:ext>
            </a:extLst>
          </a:blip>
          <a:srcRect/>
          <a:stretch>
            <a:fillRect/>
          </a:stretch>
        </p:blipFill>
        <p:spPr bwMode="auto">
          <a:xfrm>
            <a:off x="7045060" y="3397092"/>
            <a:ext cx="1246008" cy="10656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Baseball (ball) - Wikipedia">
            <a:extLst>
              <a:ext uri="{FF2B5EF4-FFF2-40B4-BE49-F238E27FC236}">
                <a16:creationId xmlns:a16="http://schemas.microsoft.com/office/drawing/2014/main" id="{D40664C8-F1B2-941B-76E3-FFA8865CBB58}"/>
              </a:ext>
            </a:extLst>
          </p:cNvPr>
          <p:cNvPicPr>
            <a:picLocks noChangeAspect="1" noChangeArrowheads="1"/>
          </p:cNvPicPr>
          <p:nvPr/>
        </p:nvPicPr>
        <p:blipFill>
          <a:blip r:embed="rId3">
            <a:alphaModFix amt="31000"/>
            <a:extLst>
              <a:ext uri="{28A0092B-C50C-407E-A947-70E740481C1C}">
                <a14:useLocalDpi xmlns:a14="http://schemas.microsoft.com/office/drawing/2010/main" val="0"/>
              </a:ext>
            </a:extLst>
          </a:blip>
          <a:srcRect/>
          <a:stretch>
            <a:fillRect/>
          </a:stretch>
        </p:blipFill>
        <p:spPr bwMode="auto">
          <a:xfrm>
            <a:off x="9857354" y="3460072"/>
            <a:ext cx="897835" cy="86984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F5A6399A-C8B0-53F4-3A9C-41C0A83EE533}"/>
              </a:ext>
            </a:extLst>
          </p:cNvPr>
          <p:cNvSpPr/>
          <p:nvPr/>
        </p:nvSpPr>
        <p:spPr>
          <a:xfrm>
            <a:off x="6583680" y="5387927"/>
            <a:ext cx="5263763" cy="817172"/>
          </a:xfrm>
          <a:prstGeom prst="rect">
            <a:avLst/>
          </a:prstGeom>
          <a:solidFill>
            <a:schemeClr val="accent4">
              <a:lumMod val="5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66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B1C343-4135-18E1-5CB4-4705ECB1A01C}"/>
              </a:ext>
            </a:extLst>
          </p:cNvPr>
          <p:cNvSpPr>
            <a:spLocks noGrp="1"/>
          </p:cNvSpPr>
          <p:nvPr>
            <p:ph idx="1"/>
          </p:nvPr>
        </p:nvSpPr>
        <p:spPr>
          <a:xfrm>
            <a:off x="838200" y="569843"/>
            <a:ext cx="10515600" cy="5607120"/>
          </a:xfrm>
        </p:spPr>
        <p:txBody>
          <a:bodyPr>
            <a:normAutofit/>
          </a:bodyPr>
          <a:lstStyle/>
          <a:p>
            <a:r>
              <a:rPr lang="en-US" sz="3000" dirty="0">
                <a:latin typeface="Cavolini" panose="020B0502040204020203" pitchFamily="66" charset="0"/>
                <a:cs typeface="Cavolini" panose="020B0502040204020203" pitchFamily="66" charset="0"/>
              </a:rPr>
              <a:t>The more massive ball creates a larger dent because it has more kinetic energy than the less massive ball. </a:t>
            </a:r>
          </a:p>
          <a:p>
            <a:r>
              <a:rPr lang="en-US" sz="3000" dirty="0">
                <a:highlight>
                  <a:srgbClr val="FFFF00"/>
                </a:highlight>
                <a:latin typeface="Cavolini" panose="020B0502040204020203" pitchFamily="66" charset="0"/>
                <a:cs typeface="Cavolini" panose="020B0502040204020203" pitchFamily="66" charset="0"/>
              </a:rPr>
              <a:t>The kinetic energy of a moving object depends on its mass</a:t>
            </a:r>
            <a:r>
              <a:rPr lang="en-US" sz="3000" dirty="0">
                <a:latin typeface="Cavolini" panose="020B0502040204020203" pitchFamily="66" charset="0"/>
                <a:cs typeface="Cavolini" panose="020B0502040204020203" pitchFamily="66" charset="0"/>
              </a:rPr>
              <a:t>.</a:t>
            </a:r>
          </a:p>
          <a:p>
            <a:r>
              <a:rPr lang="en-US" sz="3000" dirty="0">
                <a:latin typeface="Cavolini" panose="020B0502040204020203" pitchFamily="66" charset="0"/>
                <a:cs typeface="Cavolini" panose="020B0502040204020203" pitchFamily="66" charset="0"/>
              </a:rPr>
              <a:t> </a:t>
            </a:r>
            <a:r>
              <a:rPr lang="en-US" sz="3000" u="sng" dirty="0">
                <a:latin typeface="Cavolini" panose="020B0502040204020203" pitchFamily="66" charset="0"/>
                <a:cs typeface="Cavolini" panose="020B0502040204020203" pitchFamily="66" charset="0"/>
              </a:rPr>
              <a:t>Kinetic energy increases as mass increases</a:t>
            </a:r>
            <a:r>
              <a:rPr lang="en-US" sz="3000" dirty="0">
                <a:latin typeface="Cavolini" panose="020B0502040204020203" pitchFamily="66" charset="0"/>
                <a:cs typeface="Cavolini" panose="020B0502040204020203" pitchFamily="66" charset="0"/>
              </a:rPr>
              <a:t>.</a:t>
            </a:r>
          </a:p>
          <a:p>
            <a:pPr marL="0" indent="0">
              <a:buNone/>
            </a:pPr>
            <a:endParaRPr lang="en-US" sz="3000" dirty="0">
              <a:latin typeface="Cavolini" panose="020B0502040204020203" pitchFamily="66" charset="0"/>
              <a:cs typeface="Cavolini" panose="020B0502040204020203" pitchFamily="66" charset="0"/>
            </a:endParaRPr>
          </a:p>
        </p:txBody>
      </p:sp>
      <p:pic>
        <p:nvPicPr>
          <p:cNvPr id="4" name="Picture 2" descr="Picture Physics — Basic Energy and Work Definitions">
            <a:extLst>
              <a:ext uri="{FF2B5EF4-FFF2-40B4-BE49-F238E27FC236}">
                <a16:creationId xmlns:a16="http://schemas.microsoft.com/office/drawing/2014/main" id="{1A2AC670-EAEE-46C7-2360-1543DB81D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087" y="3429000"/>
            <a:ext cx="4724990" cy="317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16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F3F9-FB33-C624-EE80-A744F6F54B3B}"/>
              </a:ext>
            </a:extLst>
          </p:cNvPr>
          <p:cNvSpPr>
            <a:spLocks noGrp="1"/>
          </p:cNvSpPr>
          <p:nvPr>
            <p:ph type="title"/>
          </p:nvPr>
        </p:nvSpPr>
        <p:spPr>
          <a:xfrm>
            <a:off x="838199" y="111234"/>
            <a:ext cx="10515600" cy="1325563"/>
          </a:xfrm>
          <a:solidFill>
            <a:srgbClr val="92D050"/>
          </a:solidFill>
          <a:ln>
            <a:solidFill>
              <a:schemeClr val="tx1"/>
            </a:solidFill>
          </a:ln>
        </p:spPr>
        <p:txBody>
          <a:bodyPr/>
          <a:lstStyle/>
          <a:p>
            <a:r>
              <a:rPr lang="en-US" dirty="0"/>
              <a:t>As mass increases , kinetic energy increases </a:t>
            </a:r>
          </a:p>
        </p:txBody>
      </p:sp>
      <p:pic>
        <p:nvPicPr>
          <p:cNvPr id="5" name="Content Placeholder 4">
            <a:extLst>
              <a:ext uri="{FF2B5EF4-FFF2-40B4-BE49-F238E27FC236}">
                <a16:creationId xmlns:a16="http://schemas.microsoft.com/office/drawing/2014/main" id="{FF7BD3F2-75B2-3429-4727-2CAFBF0B8C62}"/>
              </a:ext>
            </a:extLst>
          </p:cNvPr>
          <p:cNvPicPr>
            <a:picLocks noGrp="1" noChangeAspect="1"/>
          </p:cNvPicPr>
          <p:nvPr>
            <p:ph idx="1"/>
          </p:nvPr>
        </p:nvPicPr>
        <p:blipFill>
          <a:blip r:embed="rId2"/>
          <a:stretch>
            <a:fillRect/>
          </a:stretch>
        </p:blipFill>
        <p:spPr>
          <a:xfrm>
            <a:off x="440842" y="1774423"/>
            <a:ext cx="11310315" cy="4260618"/>
          </a:xfrm>
        </p:spPr>
      </p:pic>
      <p:pic>
        <p:nvPicPr>
          <p:cNvPr id="4" name="Picture 4" descr="30k+ Tennis Ball Pictures | Download Free Images on Unsplash">
            <a:extLst>
              <a:ext uri="{FF2B5EF4-FFF2-40B4-BE49-F238E27FC236}">
                <a16:creationId xmlns:a16="http://schemas.microsoft.com/office/drawing/2014/main" id="{D5308C0B-849B-D81D-40EC-2BF42836E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35" y="2200128"/>
            <a:ext cx="1951337" cy="16095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Baseball (ball) - Wikipedia">
            <a:extLst>
              <a:ext uri="{FF2B5EF4-FFF2-40B4-BE49-F238E27FC236}">
                <a16:creationId xmlns:a16="http://schemas.microsoft.com/office/drawing/2014/main" id="{7A546125-8D6A-4F4A-429B-C1862005A6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0205" y="2365282"/>
            <a:ext cx="1581995" cy="14294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D27D658-7C26-D2A9-B131-93BF8E164904}"/>
              </a:ext>
            </a:extLst>
          </p:cNvPr>
          <p:cNvSpPr txBox="1"/>
          <p:nvPr/>
        </p:nvSpPr>
        <p:spPr>
          <a:xfrm>
            <a:off x="838199" y="4965749"/>
            <a:ext cx="6096000" cy="1200329"/>
          </a:xfrm>
          <a:prstGeom prst="rect">
            <a:avLst/>
          </a:prstGeom>
          <a:noFill/>
        </p:spPr>
        <p:txBody>
          <a:bodyPr wrap="square">
            <a:spAutoFit/>
          </a:bodyPr>
          <a:lstStyle/>
          <a:p>
            <a:r>
              <a:rPr lang="en-US" sz="1800" dirty="0">
                <a:latin typeface="Cavolini" panose="020B0502040204020203" pitchFamily="66" charset="0"/>
                <a:cs typeface="Cavolini" panose="020B0502040204020203" pitchFamily="66" charset="0"/>
              </a:rPr>
              <a:t>Look at the figure ABOVE . Notice the vertical bars. These are energy bars. Energy bars show the relative amounts of energy. The more full the bar, the more energy an object has.</a:t>
            </a:r>
            <a:endParaRPr lang="en-US" dirty="0"/>
          </a:p>
        </p:txBody>
      </p:sp>
      <p:pic>
        <p:nvPicPr>
          <p:cNvPr id="8" name="Picture 7">
            <a:extLst>
              <a:ext uri="{FF2B5EF4-FFF2-40B4-BE49-F238E27FC236}">
                <a16:creationId xmlns:a16="http://schemas.microsoft.com/office/drawing/2014/main" id="{A2F81598-4F6C-8183-5DFA-69B72A22D9FF}"/>
              </a:ext>
            </a:extLst>
          </p:cNvPr>
          <p:cNvPicPr>
            <a:picLocks noChangeAspect="1"/>
          </p:cNvPicPr>
          <p:nvPr/>
        </p:nvPicPr>
        <p:blipFill>
          <a:blip r:embed="rId5"/>
          <a:stretch>
            <a:fillRect/>
          </a:stretch>
        </p:blipFill>
        <p:spPr>
          <a:xfrm>
            <a:off x="8502717" y="5930460"/>
            <a:ext cx="2032761" cy="816306"/>
          </a:xfrm>
          <a:prstGeom prst="rect">
            <a:avLst/>
          </a:prstGeom>
        </p:spPr>
      </p:pic>
    </p:spTree>
    <p:extLst>
      <p:ext uri="{BB962C8B-B14F-4D97-AF65-F5344CB8AC3E}">
        <p14:creationId xmlns:p14="http://schemas.microsoft.com/office/powerpoint/2010/main" val="258514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585</Words>
  <Application>Microsoft Macintosh PowerPoint</Application>
  <PresentationFormat>Widescreen</PresentationFormat>
  <Paragraphs>43</Paragraphs>
  <Slides>18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"\"Proxima Nova\""</vt:lpstr>
      <vt:lpstr>Arial</vt:lpstr>
      <vt:lpstr>Calibri</vt:lpstr>
      <vt:lpstr>Calibri Light</vt:lpstr>
      <vt:lpstr>Cavolini</vt:lpstr>
      <vt:lpstr>Tw Cen MT</vt:lpstr>
      <vt:lpstr>Wingdings</vt:lpstr>
      <vt:lpstr>Wingdings 2</vt:lpstr>
      <vt:lpstr>Median</vt:lpstr>
      <vt:lpstr>Office Theme</vt:lpstr>
      <vt:lpstr>U1M2L1 Kinetic Energy </vt:lpstr>
      <vt:lpstr> Students are expected to:    Define kinetic energy   Discuss factors that affect kinetic energy  Relate to real life examples   </vt:lpstr>
      <vt:lpstr>Warm up </vt:lpstr>
      <vt:lpstr>What causes motion? </vt:lpstr>
      <vt:lpstr>Kinetic Energy </vt:lpstr>
      <vt:lpstr>How are kinetic energy and mass related? </vt:lpstr>
      <vt:lpstr>How are kinetic energy and mass related? </vt:lpstr>
      <vt:lpstr>PowerPoint Presentation</vt:lpstr>
      <vt:lpstr>As mass increases , kinetic energy increases </vt:lpstr>
      <vt:lpstr>Let`s try </vt:lpstr>
      <vt:lpstr>Rank them from highest to least kinetic energy </vt:lpstr>
      <vt:lpstr>Kinetic Energy and Speed </vt:lpstr>
      <vt:lpstr>PowerPoint Presentation</vt:lpstr>
      <vt:lpstr>The graph above shows the proportional relationship between kinetic energy and speed. Notice that this graph is different from the graph that shows the relationship between kinetic energy and mass. Even though both are proportional relationships, they are not the same type of proportional relationship </vt:lpstr>
      <vt:lpstr>PowerPoint Presentation</vt:lpstr>
      <vt:lpstr>Test yourself </vt:lpstr>
      <vt:lpstr>Test yourself </vt:lpstr>
      <vt:lpstr>Inspire science lesson check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U1M2L1 Kinetic Energy </dc:title>
  <dc:creator>Eman  Hamdan  Mohammad  Alzaghal</dc:creator>
  <cp:lastModifiedBy>Ahmed Yehia</cp:lastModifiedBy>
  <cp:revision>18</cp:revision>
  <dcterms:created xsi:type="dcterms:W3CDTF">2022-05-11T08:19:16Z</dcterms:created>
  <dcterms:modified xsi:type="dcterms:W3CDTF">2023-04-10T10:06:41Z</dcterms:modified>
</cp:coreProperties>
</file>